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8"/>
  </p:notesMasterIdLst>
  <p:sldIdLst>
    <p:sldId id="256" r:id="rId3"/>
    <p:sldId id="258" r:id="rId4"/>
    <p:sldId id="263" r:id="rId5"/>
    <p:sldId id="264" r:id="rId6"/>
    <p:sldId id="265" r:id="rId7"/>
    <p:sldId id="260" r:id="rId8"/>
    <p:sldId id="266" r:id="rId9"/>
    <p:sldId id="267" r:id="rId10"/>
    <p:sldId id="268" r:id="rId11"/>
    <p:sldId id="276" r:id="rId12"/>
    <p:sldId id="301" r:id="rId13"/>
    <p:sldId id="308" r:id="rId14"/>
    <p:sldId id="303" r:id="rId15"/>
    <p:sldId id="304" r:id="rId16"/>
    <p:sldId id="305" r:id="rId17"/>
    <p:sldId id="307" r:id="rId18"/>
    <p:sldId id="325" r:id="rId19"/>
    <p:sldId id="315" r:id="rId20"/>
    <p:sldId id="312" r:id="rId21"/>
    <p:sldId id="346" r:id="rId22"/>
    <p:sldId id="352" r:id="rId23"/>
    <p:sldId id="353" r:id="rId24"/>
    <p:sldId id="354" r:id="rId25"/>
    <p:sldId id="355" r:id="rId26"/>
    <p:sldId id="356" r:id="rId27"/>
    <p:sldId id="357" r:id="rId28"/>
    <p:sldId id="358" r:id="rId29"/>
    <p:sldId id="359" r:id="rId30"/>
    <p:sldId id="327" r:id="rId31"/>
    <p:sldId id="311" r:id="rId32"/>
    <p:sldId id="318" r:id="rId33"/>
    <p:sldId id="344" r:id="rId34"/>
    <p:sldId id="345" r:id="rId35"/>
    <p:sldId id="324" r:id="rId36"/>
    <p:sldId id="343" r:id="rId37"/>
  </p:sldIdLst>
  <p:sldSz cx="18288000" cy="10287000"/>
  <p:notesSz cx="6858000" cy="9144000"/>
  <p:embeddedFontLst>
    <p:embeddedFont>
      <p:font typeface="Lato" panose="020F0502020204030203" pitchFamily="34" charset="0"/>
      <p:regular r:id="rId39"/>
      <p:bold r:id="rId40"/>
      <p:italic r:id="rId41"/>
      <p:boldItalic r:id="rId42"/>
    </p:embeddedFont>
    <p:embeddedFont>
      <p:font typeface="Monotype Corsiva" panose="03010101010201010101" pitchFamily="66" charset="0"/>
      <p:italic r:id="rId43"/>
    </p:embeddedFont>
    <p:embeddedFont>
      <p:font typeface="Nirmala UI" panose="020B0502040204020203" pitchFamily="34" charset="0"/>
      <p:regular r:id="rId44"/>
      <p:bold r:id="rId45"/>
    </p:embeddedFont>
    <p:embeddedFont>
      <p:font typeface="Nirmala UI Semilight" panose="020B0402040204020203" pitchFamily="34" charset="0"/>
      <p:regular r:id="rId46"/>
    </p:embeddedFont>
    <p:embeddedFont>
      <p:font typeface="Oswald" panose="00000500000000000000" pitchFamily="2" charset="0"/>
      <p:regular r:id="rId47"/>
      <p:bold r:id="rId48"/>
    </p:embeddedFont>
    <p:embeddedFont>
      <p:font typeface="Prompt Bold" panose="00000800000000000000" pitchFamily="2" charset="-34"/>
      <p:bold r:id="rId49"/>
      <p:boldItalic r:id="rId50"/>
    </p:embeddedFont>
    <p:embeddedFont>
      <p:font typeface="Raleway" pitchFamily="2" charset="0"/>
      <p:regular r:id="rId51"/>
      <p:bold r:id="rId52"/>
      <p:italic r:id="rId53"/>
      <p:boldItalic r:id="rId54"/>
    </p:embeddedFont>
    <p:embeddedFont>
      <p:font typeface="Tw Cen MT" panose="020B0602020104020603" pitchFamily="34" charset="0"/>
      <p:regular r:id="rId55"/>
      <p:bold r:id="rId56"/>
      <p:italic r:id="rId57"/>
      <p:boldItalic r:id="rId58"/>
    </p:embeddedFont>
    <p:embeddedFont>
      <p:font typeface="Tw Cen MT Condensed" panose="020B0606020104020203" pitchFamily="34" charset="0"/>
      <p:regular r:id="rId59"/>
      <p:bold r:id="rId60"/>
    </p:embeddedFont>
    <p:embeddedFont>
      <p:font typeface="Wingdings 3" panose="05040102010807070707" pitchFamily="18" charset="2"/>
      <p:regular r:id="rId61"/>
    </p:embeddedFont>
  </p:embeddedFontLst>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65AEC0-F827-789A-C3EC-93B33216DEC1}" v="18" dt="2024-11-15T12:22:37.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4830" autoAdjust="0"/>
  </p:normalViewPr>
  <p:slideViewPr>
    <p:cSldViewPr>
      <p:cViewPr varScale="1">
        <p:scale>
          <a:sx n="49" d="100"/>
          <a:sy n="49" d="100"/>
        </p:scale>
        <p:origin x="43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2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286-4328-90EA-84E840F1680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286-4328-90EA-84E840F1680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286-4328-90EA-84E840F1680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286-4328-90EA-84E840F1680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286-4328-90EA-84E840F1680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286-4328-90EA-84E840F16803}"/>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286-4328-90EA-84E840F16803}"/>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E286-4328-90EA-84E840F16803}"/>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E286-4328-90EA-84E840F16803}"/>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E286-4328-90EA-84E840F1680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Sheet1!$A$3:$A$7</c:f>
              <c:strCache>
                <c:ptCount val="5"/>
                <c:pt idx="0">
                  <c:v>Math Coach &amp; Support</c:v>
                </c:pt>
                <c:pt idx="1">
                  <c:v>Reading Coach &amp; Support</c:v>
                </c:pt>
                <c:pt idx="2">
                  <c:v>Behavior Coach &amp; Support</c:v>
                </c:pt>
                <c:pt idx="3">
                  <c:v>Title 1 Crate</c:v>
                </c:pt>
                <c:pt idx="4">
                  <c:v>Resources &amp; Presenters</c:v>
                </c:pt>
              </c:strCache>
            </c:strRef>
          </c:cat>
          <c:val>
            <c:numRef>
              <c:f>Sheet1!$B$3:$B$7</c:f>
              <c:numCache>
                <c:formatCode>_("$"* #,##0.00_);_("$"* \(#,##0.00\);_("$"* "-"??_);_(@_)</c:formatCode>
                <c:ptCount val="5"/>
                <c:pt idx="0">
                  <c:v>87082.57</c:v>
                </c:pt>
                <c:pt idx="1">
                  <c:v>65059.44</c:v>
                </c:pt>
                <c:pt idx="2">
                  <c:v>97732.64</c:v>
                </c:pt>
                <c:pt idx="3">
                  <c:v>1440</c:v>
                </c:pt>
                <c:pt idx="4">
                  <c:v>25385.35</c:v>
                </c:pt>
              </c:numCache>
            </c:numRef>
          </c:val>
          <c:extLst>
            <c:ext xmlns:c16="http://schemas.microsoft.com/office/drawing/2014/chart" uri="{C3380CC4-5D6E-409C-BE32-E72D297353CC}">
              <c16:uniqueId val="{0000000A-E286-4328-90EA-84E840F1680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Evidence – please keep this as evidence to support using feedback to inform flexible meetings.</a:t>
            </a:r>
          </a:p>
        </p:txBody>
      </p:sp>
    </p:spTree>
    <p:extLst>
      <p:ext uri="{BB962C8B-B14F-4D97-AF65-F5344CB8AC3E}">
        <p14:creationId xmlns:p14="http://schemas.microsoft.com/office/powerpoint/2010/main" val="1795376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0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Do you have a calendar of key events that are included in  your PFEP. </a:t>
            </a:r>
          </a:p>
          <a:p>
            <a:pPr marL="0" indent="0">
              <a:buNone/>
            </a:pPr>
            <a:endParaRPr lang="en-US" dirty="0"/>
          </a:p>
          <a:p>
            <a:pPr marL="0" indent="0">
              <a:buNone/>
            </a:pPr>
            <a:r>
              <a:rPr lang="en-US" dirty="0"/>
              <a:t>Evidence – Consider this as evidence to include to support Family Engagement.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school contact information and the best way to reach out to the school. </a:t>
            </a:r>
          </a:p>
        </p:txBody>
      </p:sp>
    </p:spTree>
    <p:extLst>
      <p:ext uri="{BB962C8B-B14F-4D97-AF65-F5344CB8AC3E}">
        <p14:creationId xmlns:p14="http://schemas.microsoft.com/office/powerpoint/2010/main" val="219596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Upload completed presentation and recorded feedback as part of the evidence to support the Annual Meeting Materials. Do not forget the sign-in sheets, and survey/feedback that you receive throughout the meeting.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Insert icebreaker or a “get to know you/your family” activity here! Use the icebreaker to take attendance AND get to know something about your families to help support student achievement. </a:t>
            </a:r>
          </a:p>
          <a:p>
            <a:pPr marL="0" indent="0">
              <a:buNone/>
            </a:pPr>
            <a:endParaRPr lang="en-US" dirty="0"/>
          </a:p>
          <a:p>
            <a:pPr marL="0" indent="0">
              <a:buNone/>
            </a:pPr>
            <a:r>
              <a:rPr lang="en-US" dirty="0"/>
              <a:t>Evidence: Use the responses from icebreaker as evidence to support the next steps related to future engagement activities and student achievement.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84504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6</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Use additional slides if necessary.  This is where you want to really highlight Title I funding and how it positively impacts your scholars! </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a:t>
            </a:r>
            <a:r>
              <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trainings offered at your site)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8</a:t>
            </a:fld>
            <a:endParaRPr lang="en-US"/>
          </a:p>
        </p:txBody>
      </p:sp>
    </p:spTree>
    <p:extLst>
      <p:ext uri="{BB962C8B-B14F-4D97-AF65-F5344CB8AC3E}">
        <p14:creationId xmlns:p14="http://schemas.microsoft.com/office/powerpoint/2010/main" val="293066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FAST data and school grades, there is a lot to celebrate!!</a:t>
            </a:r>
          </a:p>
          <a:p>
            <a:r>
              <a:rPr lang="en-US" dirty="0"/>
              <a:t>How did your Title I Resources support or enhance the work that you were able to get done?</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9</a:t>
            </a:fld>
            <a:endParaRPr lang="en-US"/>
          </a:p>
        </p:txBody>
      </p:sp>
    </p:spTree>
    <p:extLst>
      <p:ext uri="{BB962C8B-B14F-4D97-AF65-F5344CB8AC3E}">
        <p14:creationId xmlns:p14="http://schemas.microsoft.com/office/powerpoint/2010/main" val="221046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956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8188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3420850" y="4323600"/>
            <a:ext cx="11447400" cy="1639800"/>
          </a:xfrm>
          <a:prstGeom prst="rect">
            <a:avLst/>
          </a:prstGeom>
        </p:spPr>
        <p:txBody>
          <a:bodyPr spcFirstLastPara="1" wrap="square" lIns="91425" tIns="91425" rIns="91425" bIns="91425" anchor="t" anchorCtr="0">
            <a:noAutofit/>
          </a:bodyPr>
          <a:lstStyle>
            <a:lvl1pPr marL="914400" lvl="0" indent="-762000" algn="ctr" rtl="0">
              <a:spcBef>
                <a:spcPts val="1200"/>
              </a:spcBef>
              <a:spcAft>
                <a:spcPts val="0"/>
              </a:spcAft>
              <a:buSzPts val="2400"/>
              <a:buChar char="▷"/>
              <a:defRPr i="1"/>
            </a:lvl1pPr>
            <a:lvl2pPr marL="1828800" lvl="1" indent="-762000" algn="ctr" rtl="0">
              <a:spcBef>
                <a:spcPts val="0"/>
              </a:spcBef>
              <a:spcAft>
                <a:spcPts val="0"/>
              </a:spcAft>
              <a:buSzPts val="2400"/>
              <a:buChar char="○"/>
              <a:defRPr i="1"/>
            </a:lvl2pPr>
            <a:lvl3pPr marL="2743200" lvl="2" indent="-762000" algn="ctr" rtl="0">
              <a:spcBef>
                <a:spcPts val="0"/>
              </a:spcBef>
              <a:spcAft>
                <a:spcPts val="0"/>
              </a:spcAft>
              <a:buSzPts val="2400"/>
              <a:buChar char="■"/>
              <a:defRPr i="1"/>
            </a:lvl3pPr>
            <a:lvl4pPr marL="3657600" lvl="3" indent="-762000" algn="ctr" rtl="0">
              <a:spcBef>
                <a:spcPts val="0"/>
              </a:spcBef>
              <a:spcAft>
                <a:spcPts val="0"/>
              </a:spcAft>
              <a:buSzPts val="2400"/>
              <a:buChar char="●"/>
              <a:defRPr i="1"/>
            </a:lvl4pPr>
            <a:lvl5pPr marL="4572000" lvl="4" indent="-762000" algn="ctr" rtl="0">
              <a:spcBef>
                <a:spcPts val="0"/>
              </a:spcBef>
              <a:spcAft>
                <a:spcPts val="0"/>
              </a:spcAft>
              <a:buSzPts val="2400"/>
              <a:buChar char="○"/>
              <a:defRPr i="1"/>
            </a:lvl5pPr>
            <a:lvl6pPr marL="5486400" lvl="5" indent="-762000" algn="ctr" rtl="0">
              <a:spcBef>
                <a:spcPts val="0"/>
              </a:spcBef>
              <a:spcAft>
                <a:spcPts val="0"/>
              </a:spcAft>
              <a:buSzPts val="2400"/>
              <a:buChar char="■"/>
              <a:defRPr i="1"/>
            </a:lvl6pPr>
            <a:lvl7pPr marL="6400800" lvl="6" indent="-762000" algn="ctr" rtl="0">
              <a:spcBef>
                <a:spcPts val="0"/>
              </a:spcBef>
              <a:spcAft>
                <a:spcPts val="0"/>
              </a:spcAft>
              <a:buSzPts val="2400"/>
              <a:buChar char="●"/>
              <a:defRPr i="1"/>
            </a:lvl7pPr>
            <a:lvl8pPr marL="7315200" lvl="7" indent="-762000" algn="ctr" rtl="0">
              <a:spcBef>
                <a:spcPts val="0"/>
              </a:spcBef>
              <a:spcAft>
                <a:spcPts val="0"/>
              </a:spcAft>
              <a:buSzPts val="2400"/>
              <a:buChar char="○"/>
              <a:defRPr i="1"/>
            </a:lvl8pPr>
            <a:lvl9pPr marL="8229600" lvl="8" indent="-762000" algn="ctr">
              <a:spcBef>
                <a:spcPts val="0"/>
              </a:spcBef>
              <a:spcAft>
                <a:spcPts val="0"/>
              </a:spcAft>
              <a:buSzPts val="2400"/>
              <a:buChar char="■"/>
              <a:defRPr i="1"/>
            </a:lvl9pPr>
          </a:lstStyle>
          <a:p>
            <a:endParaRPr/>
          </a:p>
        </p:txBody>
      </p:sp>
      <p:sp>
        <p:nvSpPr>
          <p:cNvPr id="30" name="Google Shape;30;p4"/>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430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www.fldoe.org/"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dudata.fldoe.org/" TargetMode="Externa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37.pn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8.jpeg"/><Relationship Id="rId7" Type="http://schemas.openxmlformats.org/officeDocument/2006/relationships/hyperlink" Target="https://www.pcsb.org/Page/418"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11/relationships/webextension" Target="../webextensions/webextension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6" name="TextBox 6"/>
          <p:cNvSpPr txBox="1"/>
          <p:nvPr/>
        </p:nvSpPr>
        <p:spPr>
          <a:xfrm>
            <a:off x="3886200" y="4229100"/>
            <a:ext cx="10727539" cy="2776914"/>
          </a:xfrm>
          <a:prstGeom prst="rect">
            <a:avLst/>
          </a:prstGeom>
        </p:spPr>
        <p:txBody>
          <a:bodyPr wrap="square" lIns="0" tIns="0" rIns="0" bIns="0" rtlCol="0" anchor="t">
            <a:spAutoFit/>
          </a:bodyPr>
          <a:lstStyle/>
          <a:p>
            <a:pPr algn="ctr">
              <a:lnSpc>
                <a:spcPts val="5366"/>
              </a:lnSpc>
            </a:pPr>
            <a:r>
              <a:rPr lang="en-US" sz="6000" dirty="0">
                <a:solidFill>
                  <a:srgbClr val="FFFFFF"/>
                </a:solidFill>
                <a:latin typeface="Oswald"/>
              </a:rPr>
              <a:t>Skyview Elementary School</a:t>
            </a:r>
          </a:p>
          <a:p>
            <a:pPr algn="ctr">
              <a:lnSpc>
                <a:spcPts val="5366"/>
              </a:lnSpc>
            </a:pPr>
            <a:r>
              <a:rPr lang="en-US" sz="6000" dirty="0">
                <a:solidFill>
                  <a:srgbClr val="FFFFFF"/>
                </a:solidFill>
                <a:latin typeface="Oswald"/>
              </a:rPr>
              <a:t>Title l Annual Meeting</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2024-25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a:t>
              </a:r>
            </a:p>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692DB-C52F-4B0E-AC8B-F71726B5B957}"/>
              </a:ext>
            </a:extLst>
          </p:cNvPr>
          <p:cNvSpPr/>
          <p:nvPr/>
        </p:nvSpPr>
        <p:spPr>
          <a:xfrm>
            <a:off x="1033431" y="2864317"/>
            <a:ext cx="7830154" cy="3764364"/>
          </a:xfrm>
          <a:prstGeom prst="rect">
            <a:avLst/>
          </a:prstGeom>
        </p:spPr>
        <p:txBody>
          <a:bodyPr wrap="square">
            <a:spAutoFit/>
          </a:bodyPr>
          <a:lstStyle/>
          <a:p>
            <a:pPr>
              <a:lnSpc>
                <a:spcPct val="107000"/>
              </a:lnSpc>
              <a:spcAft>
                <a:spcPts val="1200"/>
              </a:spcAft>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Total Allocation - $276,700</a:t>
            </a:r>
          </a:p>
          <a:p>
            <a:pPr>
              <a:lnSpc>
                <a:spcPct val="107000"/>
              </a:lnSpc>
              <a:spcAft>
                <a:spcPts val="1200"/>
              </a:spcAft>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Math Coach &amp; Support - $87,082.57</a:t>
            </a:r>
          </a:p>
          <a:p>
            <a:pPr>
              <a:lnSpc>
                <a:spcPct val="107000"/>
              </a:lnSpc>
              <a:spcAft>
                <a:spcPts val="1200"/>
              </a:spcAft>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Reading Coach &amp; Support – $65,059.44</a:t>
            </a:r>
          </a:p>
          <a:p>
            <a:pPr>
              <a:lnSpc>
                <a:spcPct val="107000"/>
              </a:lnSpc>
              <a:spcAft>
                <a:spcPts val="1200"/>
              </a:spcAft>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Behavior Coach &amp; Support - $97,732.64</a:t>
            </a:r>
          </a:p>
          <a:p>
            <a:pPr>
              <a:lnSpc>
                <a:spcPct val="107000"/>
              </a:lnSpc>
              <a:spcAft>
                <a:spcPts val="1200"/>
              </a:spcAft>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Title I Crate – $1,440.00</a:t>
            </a:r>
          </a:p>
          <a:p>
            <a:pPr>
              <a:lnSpc>
                <a:spcPct val="107000"/>
              </a:lnSpc>
              <a:spcAft>
                <a:spcPts val="1200"/>
              </a:spcAft>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Resources &amp; Presenters - $25,385.35</a:t>
            </a:r>
          </a:p>
        </p:txBody>
      </p:sp>
      <p:sp>
        <p:nvSpPr>
          <p:cNvPr id="5" name="TextBox 4">
            <a:extLst>
              <a:ext uri="{FF2B5EF4-FFF2-40B4-BE49-F238E27FC236}">
                <a16:creationId xmlns:a16="http://schemas.microsoft.com/office/drawing/2014/main" id="{04C1DCEF-D392-4A2F-ABFE-955D4C38D101}"/>
              </a:ext>
            </a:extLst>
          </p:cNvPr>
          <p:cNvSpPr txBox="1"/>
          <p:nvPr/>
        </p:nvSpPr>
        <p:spPr>
          <a:xfrm>
            <a:off x="1447800" y="534830"/>
            <a:ext cx="15849600" cy="646331"/>
          </a:xfrm>
          <a:prstGeom prst="rect">
            <a:avLst/>
          </a:prstGeom>
          <a:noFill/>
        </p:spPr>
        <p:txBody>
          <a:bodyPr wrap="square" rtlCol="0">
            <a:spAutoFit/>
          </a:bodyPr>
          <a:lstStyle/>
          <a:p>
            <a:r>
              <a:rPr lang="en-US" sz="3600" dirty="0">
                <a:solidFill>
                  <a:prstClr val="black"/>
                </a:solidFill>
                <a:latin typeface="Tw Cen MT" panose="020B0602020104020603"/>
              </a:rPr>
              <a:t>Skyview Elementary School’s Title I Parent &amp; Family Engagement 2023-24 Budget</a:t>
            </a:r>
          </a:p>
        </p:txBody>
      </p:sp>
      <p:pic>
        <p:nvPicPr>
          <p:cNvPr id="7" name="Picture 6">
            <a:extLst>
              <a:ext uri="{FF2B5EF4-FFF2-40B4-BE49-F238E27FC236}">
                <a16:creationId xmlns:a16="http://schemas.microsoft.com/office/drawing/2014/main" id="{CA5BEFB1-1793-3D5B-1734-15073BC25821}"/>
              </a:ext>
            </a:extLst>
          </p:cNvPr>
          <p:cNvPicPr>
            <a:picLocks noChangeAspect="1"/>
          </p:cNvPicPr>
          <p:nvPr/>
        </p:nvPicPr>
        <p:blipFill>
          <a:blip r:embed="rId3"/>
          <a:stretch>
            <a:fillRect/>
          </a:stretch>
        </p:blipFill>
        <p:spPr>
          <a:xfrm>
            <a:off x="-56514" y="8837125"/>
            <a:ext cx="18344514" cy="1451555"/>
          </a:xfrm>
          <a:prstGeom prst="rect">
            <a:avLst/>
          </a:prstGeom>
        </p:spPr>
      </p:pic>
      <p:graphicFrame>
        <p:nvGraphicFramePr>
          <p:cNvPr id="8" name="Chart 7">
            <a:extLst>
              <a:ext uri="{FF2B5EF4-FFF2-40B4-BE49-F238E27FC236}">
                <a16:creationId xmlns:a16="http://schemas.microsoft.com/office/drawing/2014/main" id="{5E932A22-2536-E5F3-6FF1-19F1E8D0396C}"/>
              </a:ext>
            </a:extLst>
          </p:cNvPr>
          <p:cNvGraphicFramePr>
            <a:graphicFrameLocks/>
          </p:cNvGraphicFramePr>
          <p:nvPr>
            <p:extLst>
              <p:ext uri="{D42A27DB-BD31-4B8C-83A1-F6EECF244321}">
                <p14:modId xmlns:p14="http://schemas.microsoft.com/office/powerpoint/2010/main" val="2416876711"/>
              </p:ext>
            </p:extLst>
          </p:nvPr>
        </p:nvGraphicFramePr>
        <p:xfrm>
          <a:off x="7162800" y="1866900"/>
          <a:ext cx="9220200" cy="716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007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8"/>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sp>
        <p:nvSpPr>
          <p:cNvPr id="15" name="Star: 5 Points 14">
            <a:extLst>
              <a:ext uri="{FF2B5EF4-FFF2-40B4-BE49-F238E27FC236}">
                <a16:creationId xmlns:a16="http://schemas.microsoft.com/office/drawing/2014/main" id="{6136C996-F299-8CCA-6EE2-BD8E0CB58A0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id="{6C4D5C6B-BE56-48D5-AE56-3A31682F7E51}"/>
              </a:ext>
            </a:extLst>
          </p:cNvPr>
          <p:cNvSpPr txBox="1"/>
          <p:nvPr/>
        </p:nvSpPr>
        <p:spPr>
          <a:xfrm>
            <a:off x="12192000" y="5394768"/>
            <a:ext cx="6719454" cy="3416320"/>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sp>
        <p:nvSpPr>
          <p:cNvPr id="9" name="Star: 5 Points 8">
            <a:extLst>
              <a:ext uri="{FF2B5EF4-FFF2-40B4-BE49-F238E27FC236}">
                <a16:creationId xmlns:a16="http://schemas.microsoft.com/office/drawing/2014/main" id="{818A4003-A7D0-2F5B-7217-BC306D81DF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9" cy="6858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8" name="Straight Connector 17">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089"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a:xfrm>
            <a:off x="955207" y="960120"/>
            <a:ext cx="5067149" cy="4552285"/>
          </a:xfrm>
        </p:spPr>
        <p:txBody>
          <a:bodyPr vert="horz" lIns="91440" tIns="45720" rIns="91440" bIns="45720" rtlCol="0" anchor="b">
            <a:normAutofit/>
          </a:bodyPr>
          <a:lstStyle/>
          <a:p>
            <a:pPr algn="r" defTabSz="914400">
              <a:spcBef>
                <a:spcPct val="0"/>
              </a:spcBef>
            </a:pPr>
            <a:r>
              <a:rPr lang="en-US" sz="6600" kern="1200" cap="all" spc="200" baseline="0">
                <a:solidFill>
                  <a:schemeClr val="tx1">
                    <a:lumMod val="95000"/>
                    <a:lumOff val="5000"/>
                  </a:schemeClr>
                </a:solidFill>
                <a:latin typeface="+mj-lt"/>
                <a:ea typeface="+mj-ea"/>
                <a:cs typeface="+mj-cs"/>
              </a:rPr>
              <a:t>Sample School Compact</a:t>
            </a:r>
          </a:p>
        </p:txBody>
      </p:sp>
      <p:cxnSp>
        <p:nvCxnSpPr>
          <p:cNvPr id="22" name="Straight Connector 21">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1047" y="5647971"/>
            <a:ext cx="48006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F2A94FA-82AE-B30D-005F-C9E1F2D7C05C}"/>
              </a:ext>
            </a:extLst>
          </p:cNvPr>
          <p:cNvPicPr>
            <a:picLocks noChangeAspect="1"/>
          </p:cNvPicPr>
          <p:nvPr/>
        </p:nvPicPr>
        <p:blipFill>
          <a:blip r:embed="rId3"/>
          <a:stretch>
            <a:fillRect/>
          </a:stretch>
        </p:blipFill>
        <p:spPr>
          <a:xfrm>
            <a:off x="8985713" y="960120"/>
            <a:ext cx="6338929" cy="8368224"/>
          </a:xfrm>
          <a:prstGeom prst="rect">
            <a:avLst/>
          </a:prstGeom>
        </p:spPr>
      </p:pic>
      <p:pic>
        <p:nvPicPr>
          <p:cNvPr id="6" name="Picture 5">
            <a:extLst>
              <a:ext uri="{FF2B5EF4-FFF2-40B4-BE49-F238E27FC236}">
                <a16:creationId xmlns:a16="http://schemas.microsoft.com/office/drawing/2014/main" id="{E2E2B5C3-3148-4355-55E6-60BBD4B7C7CA}"/>
              </a:ext>
            </a:extLst>
          </p:cNvPr>
          <p:cNvPicPr>
            <a:picLocks noChangeAspect="1"/>
          </p:cNvPicPr>
          <p:nvPr/>
        </p:nvPicPr>
        <p:blipFill>
          <a:blip r:embed="rId4"/>
          <a:stretch>
            <a:fillRect/>
          </a:stretch>
        </p:blipFill>
        <p:spPr>
          <a:xfrm>
            <a:off x="0" y="8801100"/>
            <a:ext cx="18288000" cy="1485901"/>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E33C-DA20-4095-B5FB-9A45F2849472}"/>
              </a:ext>
            </a:extLst>
          </p:cNvPr>
          <p:cNvSpPr>
            <a:spLocks noGrp="1"/>
          </p:cNvSpPr>
          <p:nvPr>
            <p:ph type="title"/>
          </p:nvPr>
        </p:nvSpPr>
        <p:spPr>
          <a:xfrm>
            <a:off x="1536192" y="707264"/>
            <a:ext cx="4940808" cy="4131436"/>
          </a:xfrm>
        </p:spPr>
        <p:txBody>
          <a:bodyPr vert="horz" lIns="182880" tIns="91440" rIns="182880" bIns="91440" rtlCol="0" anchor="ctr">
            <a:normAutofit/>
          </a:bodyPr>
          <a:lstStyle/>
          <a:p>
            <a:pPr defTabSz="1828800"/>
            <a:r>
              <a:rPr lang="en-US" spc="200" dirty="0"/>
              <a:t>Opportunity for Two Way Communication </a:t>
            </a:r>
          </a:p>
        </p:txBody>
      </p:sp>
      <p:sp>
        <p:nvSpPr>
          <p:cNvPr id="4" name="TextBox 3">
            <a:extLst>
              <a:ext uri="{FF2B5EF4-FFF2-40B4-BE49-F238E27FC236}">
                <a16:creationId xmlns:a16="http://schemas.microsoft.com/office/drawing/2014/main" id="{49DDBE98-D8FF-4894-BE6E-B63AD3B86603}"/>
              </a:ext>
            </a:extLst>
          </p:cNvPr>
          <p:cNvSpPr txBox="1"/>
          <p:nvPr/>
        </p:nvSpPr>
        <p:spPr>
          <a:xfrm>
            <a:off x="1536192" y="5143500"/>
            <a:ext cx="5245608" cy="4690661"/>
          </a:xfrm>
          <a:prstGeom prst="rect">
            <a:avLst/>
          </a:prstGeom>
        </p:spPr>
        <p:txBody>
          <a:bodyPr vert="horz" lIns="91440" tIns="91440" rIns="91440" bIns="91440" rtlCol="0">
            <a:normAutofit/>
          </a:bodyPr>
          <a:lstStyle/>
          <a:p>
            <a:pPr defTabSz="1828800">
              <a:lnSpc>
                <a:spcPct val="90000"/>
              </a:lnSpc>
              <a:spcAft>
                <a:spcPts val="1200"/>
              </a:spcAft>
              <a:buClr>
                <a:srgbClr val="1CADE4"/>
              </a:buClr>
            </a:pPr>
            <a:r>
              <a:rPr lang="en-US" sz="2400" dirty="0">
                <a:solidFill>
                  <a:prstClr val="black"/>
                </a:solidFill>
                <a:latin typeface="Tw Cen MT" panose="020B0602020104020603"/>
              </a:rPr>
              <a:t>As mentioned in the previous slide, the PFEP ensures to provide families with flexible meeting times.  </a:t>
            </a:r>
          </a:p>
          <a:p>
            <a:pPr defTabSz="1828800">
              <a:lnSpc>
                <a:spcPct val="90000"/>
              </a:lnSpc>
              <a:spcAft>
                <a:spcPts val="1200"/>
              </a:spcAft>
              <a:buClr>
                <a:srgbClr val="1CADE4"/>
              </a:buClr>
            </a:pPr>
            <a:endParaRPr lang="en-US" sz="2400" dirty="0">
              <a:solidFill>
                <a:prstClr val="black"/>
              </a:solidFill>
              <a:latin typeface="Tw Cen MT" panose="020B0602020104020603"/>
            </a:endParaRPr>
          </a:p>
          <a:p>
            <a:pPr defTabSz="1828800">
              <a:lnSpc>
                <a:spcPct val="90000"/>
              </a:lnSpc>
              <a:spcAft>
                <a:spcPts val="1200"/>
              </a:spcAft>
              <a:buClr>
                <a:srgbClr val="1CADE4"/>
              </a:buClr>
            </a:pPr>
            <a:endParaRPr lang="en-US" sz="3600" dirty="0">
              <a:solidFill>
                <a:prstClr val="black"/>
              </a:solidFill>
              <a:latin typeface="Tw Cen MT" panose="020B0602020104020603"/>
            </a:endParaRPr>
          </a:p>
        </p:txBody>
      </p:sp>
      <p:pic>
        <p:nvPicPr>
          <p:cNvPr id="5" name="Picture 4">
            <a:extLst>
              <a:ext uri="{FF2B5EF4-FFF2-40B4-BE49-F238E27FC236}">
                <a16:creationId xmlns:a16="http://schemas.microsoft.com/office/drawing/2014/main" id="{7D33F5D3-C41B-73F2-A1F2-F734B4DC9875}"/>
              </a:ext>
            </a:extLst>
          </p:cNvPr>
          <p:cNvPicPr>
            <a:picLocks noChangeAspect="1"/>
          </p:cNvPicPr>
          <p:nvPr/>
        </p:nvPicPr>
        <p:blipFill>
          <a:blip r:embed="rId3"/>
          <a:stretch>
            <a:fillRect/>
          </a:stretch>
        </p:blipFill>
        <p:spPr>
          <a:xfrm>
            <a:off x="0" y="8892540"/>
            <a:ext cx="18253364" cy="1427679"/>
          </a:xfrm>
          <a:prstGeom prst="rect">
            <a:avLst/>
          </a:prstGeom>
        </p:spPr>
      </p:pic>
      <p:pic>
        <p:nvPicPr>
          <p:cNvPr id="10" name="Picture 9" descr="A qr code on a blue background&#10;&#10;Description automatically generated">
            <a:extLst>
              <a:ext uri="{FF2B5EF4-FFF2-40B4-BE49-F238E27FC236}">
                <a16:creationId xmlns:a16="http://schemas.microsoft.com/office/drawing/2014/main" id="{2CDAC4CE-BD75-29FC-BF37-3FE0E2C1ABE1}"/>
              </a:ext>
            </a:extLst>
          </p:cNvPr>
          <p:cNvPicPr>
            <a:picLocks noChangeAspect="1"/>
          </p:cNvPicPr>
          <p:nvPr/>
        </p:nvPicPr>
        <p:blipFill>
          <a:blip r:embed="rId4"/>
          <a:stretch>
            <a:fillRect/>
          </a:stretch>
        </p:blipFill>
        <p:spPr>
          <a:xfrm>
            <a:off x="9362960" y="1437701"/>
            <a:ext cx="6172200" cy="6172200"/>
          </a:xfrm>
          <a:prstGeom prst="rect">
            <a:avLst/>
          </a:prstGeom>
        </p:spPr>
      </p:pic>
    </p:spTree>
    <p:extLst>
      <p:ext uri="{BB962C8B-B14F-4D97-AF65-F5344CB8AC3E}">
        <p14:creationId xmlns:p14="http://schemas.microsoft.com/office/powerpoint/2010/main" val="282604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726953" y="726949"/>
            <a:ext cx="4872782" cy="526792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6616" y="726949"/>
            <a:ext cx="1624040" cy="526792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344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726948" y="6225894"/>
            <a:ext cx="6743704" cy="3347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927592" y="3429000"/>
            <a:ext cx="8611108" cy="603504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
        <p:nvSpPr>
          <p:cNvPr id="3" name="Footer Placeholder 2">
            <a:extLst>
              <a:ext uri="{FF2B5EF4-FFF2-40B4-BE49-F238E27FC236}">
                <a16:creationId xmlns:a16="http://schemas.microsoft.com/office/drawing/2014/main" id="{A1067A76-3FEA-5D76-DBE2-432B00428402}"/>
              </a:ext>
            </a:extLst>
          </p:cNvPr>
          <p:cNvSpPr>
            <a:spLocks noGrp="1"/>
          </p:cNvSpPr>
          <p:nvPr>
            <p:ph type="ftr" sz="quarter" idx="11"/>
          </p:nvPr>
        </p:nvSpPr>
        <p:spPr/>
        <p:txBody>
          <a:bodyPr/>
          <a:lstStyle/>
          <a:p>
            <a:endParaRPr lang="en-US">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143653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352572" y="8115299"/>
            <a:ext cx="8401028" cy="1211581"/>
          </a:xfrm>
        </p:spPr>
        <p:txBody>
          <a:bodyPr spcFirstLastPara="1" vert="horz" wrap="square" lIns="91440" tIns="91440" rIns="91440" bIns="91440" rtlCol="0" anchor="t" anchorCtr="0">
            <a:normAutofit/>
          </a:bodyPr>
          <a:lstStyle/>
          <a:p>
            <a:pPr marL="1066800" lvl="1" indent="0" defTabSz="1828800">
              <a:buClr>
                <a:schemeClr val="accent1"/>
              </a:buClr>
              <a:buNone/>
            </a:pPr>
            <a:endParaRPr lang="en-US" altLang="en-US" sz="1800" dirty="0">
              <a:solidFill>
                <a:schemeClr val="tx1"/>
              </a:solidFill>
            </a:endParaRPr>
          </a:p>
          <a:p>
            <a:pPr marL="603886" lvl="1" indent="0" defTabSz="1828800">
              <a:buClr>
                <a:schemeClr val="accent1"/>
              </a:buClr>
              <a:buNone/>
            </a:pPr>
            <a:r>
              <a:rPr lang="en-US" altLang="en-US" sz="2200" dirty="0">
                <a:solidFill>
                  <a:schemeClr val="tx1"/>
                </a:solidFill>
              </a:rPr>
              <a:t>Available online at </a:t>
            </a:r>
            <a:r>
              <a:rPr lang="en-US" sz="2200" dirty="0">
                <a:solidFill>
                  <a:schemeClr val="tx1"/>
                </a:solidFill>
                <a:hlinkClick r:id="rId2"/>
              </a:rPr>
              <a:t>https://edudata.fldoe.org/</a:t>
            </a:r>
            <a:r>
              <a:rPr lang="en-US" altLang="en-US" sz="2200" dirty="0">
                <a:solidFill>
                  <a:schemeClr val="tx1"/>
                </a:solidFill>
              </a:rPr>
              <a:t> </a:t>
            </a:r>
            <a:r>
              <a:rPr lang="en-US" sz="2200" dirty="0">
                <a:solidFill>
                  <a:schemeClr val="tx1"/>
                </a:solidFill>
              </a:rPr>
              <a:t>or Front Office </a:t>
            </a:r>
          </a:p>
          <a:p>
            <a:pPr defTabSz="1828800">
              <a:buClr>
                <a:schemeClr val="accent1"/>
              </a:buClr>
            </a:pP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886200"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4"/>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2"/>
          <a:stretch>
            <a:fillRect/>
          </a:stretch>
        </p:blipFill>
        <p:spPr>
          <a:xfrm>
            <a:off x="0" y="8801101"/>
            <a:ext cx="18287998" cy="1485900"/>
          </a:xfrm>
          <a:prstGeom prst="rect">
            <a:avLst/>
          </a:prstGeom>
        </p:spPr>
      </p:pic>
      <p:sp>
        <p:nvSpPr>
          <p:cNvPr id="7" name="Title 1">
            <a:extLst>
              <a:ext uri="{FF2B5EF4-FFF2-40B4-BE49-F238E27FC236}">
                <a16:creationId xmlns:a16="http://schemas.microsoft.com/office/drawing/2014/main" id="{9194DAA4-E394-BBAA-AC0E-3B4005FBF304}"/>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School Report Card</a:t>
            </a:r>
            <a:endParaRPr lang="en-US" sz="7800" spc="200" dirty="0"/>
          </a:p>
        </p:txBody>
      </p:sp>
      <p:pic>
        <p:nvPicPr>
          <p:cNvPr id="9" name="Picture 8">
            <a:extLst>
              <a:ext uri="{FF2B5EF4-FFF2-40B4-BE49-F238E27FC236}">
                <a16:creationId xmlns:a16="http://schemas.microsoft.com/office/drawing/2014/main" id="{89585BE7-0025-BAB3-5ECF-9EE50BDB731D}"/>
              </a:ext>
            </a:extLst>
          </p:cNvPr>
          <p:cNvPicPr>
            <a:picLocks noChangeAspect="1"/>
          </p:cNvPicPr>
          <p:nvPr/>
        </p:nvPicPr>
        <p:blipFill rotWithShape="1">
          <a:blip r:embed="rId3"/>
          <a:srcRect r="1462"/>
          <a:stretch/>
        </p:blipFill>
        <p:spPr>
          <a:xfrm>
            <a:off x="1627725" y="2400300"/>
            <a:ext cx="14812814" cy="6697010"/>
          </a:xfrm>
          <a:prstGeom prst="rect">
            <a:avLst/>
          </a:prstGeom>
        </p:spPr>
      </p:pic>
    </p:spTree>
    <p:extLst>
      <p:ext uri="{BB962C8B-B14F-4D97-AF65-F5344CB8AC3E}">
        <p14:creationId xmlns:p14="http://schemas.microsoft.com/office/powerpoint/2010/main" val="250309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2"/>
          <a:stretch>
            <a:fillRect/>
          </a:stretch>
        </p:blipFill>
        <p:spPr>
          <a:xfrm>
            <a:off x="0" y="8801101"/>
            <a:ext cx="18287998" cy="1485900"/>
          </a:xfrm>
          <a:prstGeom prst="rect">
            <a:avLst/>
          </a:prstGeom>
        </p:spPr>
      </p:pic>
      <p:sp>
        <p:nvSpPr>
          <p:cNvPr id="7" name="Title 1">
            <a:extLst>
              <a:ext uri="{FF2B5EF4-FFF2-40B4-BE49-F238E27FC236}">
                <a16:creationId xmlns:a16="http://schemas.microsoft.com/office/drawing/2014/main" id="{9194DAA4-E394-BBAA-AC0E-3B4005FBF304}"/>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Population and Enrollment</a:t>
            </a:r>
            <a:endParaRPr lang="en-US" sz="7800" spc="200" dirty="0"/>
          </a:p>
        </p:txBody>
      </p:sp>
      <p:pic>
        <p:nvPicPr>
          <p:cNvPr id="3" name="Picture 2">
            <a:extLst>
              <a:ext uri="{FF2B5EF4-FFF2-40B4-BE49-F238E27FC236}">
                <a16:creationId xmlns:a16="http://schemas.microsoft.com/office/drawing/2014/main" id="{91575666-4D82-4952-BD70-4D672797C3B8}"/>
              </a:ext>
            </a:extLst>
          </p:cNvPr>
          <p:cNvPicPr>
            <a:picLocks noChangeAspect="1"/>
          </p:cNvPicPr>
          <p:nvPr/>
        </p:nvPicPr>
        <p:blipFill>
          <a:blip r:embed="rId3"/>
          <a:stretch>
            <a:fillRect/>
          </a:stretch>
        </p:blipFill>
        <p:spPr>
          <a:xfrm>
            <a:off x="1541043" y="2456458"/>
            <a:ext cx="14384757" cy="7106642"/>
          </a:xfrm>
          <a:prstGeom prst="rect">
            <a:avLst/>
          </a:prstGeom>
        </p:spPr>
      </p:pic>
    </p:spTree>
    <p:extLst>
      <p:ext uri="{BB962C8B-B14F-4D97-AF65-F5344CB8AC3E}">
        <p14:creationId xmlns:p14="http://schemas.microsoft.com/office/powerpoint/2010/main" val="257772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2"/>
          <a:stretch>
            <a:fillRect/>
          </a:stretch>
        </p:blipFill>
        <p:spPr>
          <a:xfrm>
            <a:off x="0" y="8801101"/>
            <a:ext cx="18287998" cy="1485900"/>
          </a:xfrm>
          <a:prstGeom prst="rect">
            <a:avLst/>
          </a:prstGeom>
        </p:spPr>
      </p:pic>
      <p:sp>
        <p:nvSpPr>
          <p:cNvPr id="7" name="Title 1">
            <a:extLst>
              <a:ext uri="{FF2B5EF4-FFF2-40B4-BE49-F238E27FC236}">
                <a16:creationId xmlns:a16="http://schemas.microsoft.com/office/drawing/2014/main" id="{9194DAA4-E394-BBAA-AC0E-3B4005FBF304}"/>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a:t>assessments - achievement</a:t>
            </a:r>
            <a:endParaRPr lang="en-US" sz="7800" spc="200" dirty="0"/>
          </a:p>
        </p:txBody>
      </p:sp>
      <p:pic>
        <p:nvPicPr>
          <p:cNvPr id="5" name="Picture 4" descr="A graph showing different colors of the same color&#10;&#10;Description automatically generated with medium confidence">
            <a:extLst>
              <a:ext uri="{FF2B5EF4-FFF2-40B4-BE49-F238E27FC236}">
                <a16:creationId xmlns:a16="http://schemas.microsoft.com/office/drawing/2014/main" id="{B1CCC33D-7CCF-C13A-B738-D85AA4936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476500"/>
            <a:ext cx="15163800" cy="6477000"/>
          </a:xfrm>
          <a:prstGeom prst="rect">
            <a:avLst/>
          </a:prstGeom>
        </p:spPr>
      </p:pic>
    </p:spTree>
    <p:extLst>
      <p:ext uri="{BB962C8B-B14F-4D97-AF65-F5344CB8AC3E}">
        <p14:creationId xmlns:p14="http://schemas.microsoft.com/office/powerpoint/2010/main" val="69021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2"/>
          <a:stretch>
            <a:fillRect/>
          </a:stretch>
        </p:blipFill>
        <p:spPr>
          <a:xfrm>
            <a:off x="0" y="8801101"/>
            <a:ext cx="18287998" cy="1485900"/>
          </a:xfrm>
          <a:prstGeom prst="rect">
            <a:avLst/>
          </a:prstGeom>
        </p:spPr>
      </p:pic>
      <p:sp>
        <p:nvSpPr>
          <p:cNvPr id="7" name="Title 1">
            <a:extLst>
              <a:ext uri="{FF2B5EF4-FFF2-40B4-BE49-F238E27FC236}">
                <a16:creationId xmlns:a16="http://schemas.microsoft.com/office/drawing/2014/main" id="{9194DAA4-E394-BBAA-AC0E-3B4005FBF304}"/>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a:t>assessments - achievement</a:t>
            </a:r>
            <a:endParaRPr lang="en-US" sz="7800" spc="200" dirty="0"/>
          </a:p>
        </p:txBody>
      </p:sp>
      <p:pic>
        <p:nvPicPr>
          <p:cNvPr id="3" name="Picture 2" descr="A graph showing a number of students&#10;&#10;Description automatically generated">
            <a:extLst>
              <a:ext uri="{FF2B5EF4-FFF2-40B4-BE49-F238E27FC236}">
                <a16:creationId xmlns:a16="http://schemas.microsoft.com/office/drawing/2014/main" id="{5D9C0BE6-5E87-FD4F-C829-118C891F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528" y="2628900"/>
            <a:ext cx="13965072" cy="7078361"/>
          </a:xfrm>
          <a:prstGeom prst="rect">
            <a:avLst/>
          </a:prstGeom>
        </p:spPr>
      </p:pic>
    </p:spTree>
    <p:extLst>
      <p:ext uri="{BB962C8B-B14F-4D97-AF65-F5344CB8AC3E}">
        <p14:creationId xmlns:p14="http://schemas.microsoft.com/office/powerpoint/2010/main" val="855089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2"/>
          <a:stretch>
            <a:fillRect/>
          </a:stretch>
        </p:blipFill>
        <p:spPr>
          <a:xfrm>
            <a:off x="0" y="8801101"/>
            <a:ext cx="18287998" cy="1485900"/>
          </a:xfrm>
          <a:prstGeom prst="rect">
            <a:avLst/>
          </a:prstGeom>
        </p:spPr>
      </p:pic>
      <p:sp>
        <p:nvSpPr>
          <p:cNvPr id="7" name="Title 1">
            <a:extLst>
              <a:ext uri="{FF2B5EF4-FFF2-40B4-BE49-F238E27FC236}">
                <a16:creationId xmlns:a16="http://schemas.microsoft.com/office/drawing/2014/main" id="{9194DAA4-E394-BBAA-AC0E-3B4005FBF304}"/>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a:t>assessments - achievement</a:t>
            </a:r>
            <a:endParaRPr lang="en-US" sz="7800" spc="200" dirty="0"/>
          </a:p>
        </p:txBody>
      </p:sp>
      <p:pic>
        <p:nvPicPr>
          <p:cNvPr id="5" name="Picture 4" descr="A graph showing a number of students&#10;&#10;Description automatically generated">
            <a:extLst>
              <a:ext uri="{FF2B5EF4-FFF2-40B4-BE49-F238E27FC236}">
                <a16:creationId xmlns:a16="http://schemas.microsoft.com/office/drawing/2014/main" id="{6D2A744F-E0E2-178E-ABBC-523F9F2C4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717" y="2392193"/>
            <a:ext cx="14580108" cy="7315201"/>
          </a:xfrm>
          <a:prstGeom prst="rect">
            <a:avLst/>
          </a:prstGeom>
        </p:spPr>
      </p:pic>
    </p:spTree>
    <p:extLst>
      <p:ext uri="{BB962C8B-B14F-4D97-AF65-F5344CB8AC3E}">
        <p14:creationId xmlns:p14="http://schemas.microsoft.com/office/powerpoint/2010/main" val="1655408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2"/>
          <a:stretch>
            <a:fillRect/>
          </a:stretch>
        </p:blipFill>
        <p:spPr>
          <a:xfrm>
            <a:off x="0" y="8801101"/>
            <a:ext cx="18287998" cy="1485900"/>
          </a:xfrm>
          <a:prstGeom prst="rect">
            <a:avLst/>
          </a:prstGeom>
        </p:spPr>
      </p:pic>
      <p:sp>
        <p:nvSpPr>
          <p:cNvPr id="7" name="Title 1">
            <a:extLst>
              <a:ext uri="{FF2B5EF4-FFF2-40B4-BE49-F238E27FC236}">
                <a16:creationId xmlns:a16="http://schemas.microsoft.com/office/drawing/2014/main" id="{9194DAA4-E394-BBAA-AC0E-3B4005FBF304}"/>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fontScale="90000"/>
          </a:bodyPr>
          <a:lstStyle/>
          <a:p>
            <a:pPr defTabSz="1828800">
              <a:spcBef>
                <a:spcPct val="0"/>
              </a:spcBef>
            </a:pPr>
            <a:r>
              <a:rPr lang="en-US" altLang="en-US" sz="7800" spc="200" dirty="0"/>
              <a:t>assessments – English language learners</a:t>
            </a:r>
            <a:endParaRPr lang="en-US" sz="7800" spc="200" dirty="0"/>
          </a:p>
        </p:txBody>
      </p:sp>
      <p:pic>
        <p:nvPicPr>
          <p:cNvPr id="3" name="Picture 2" descr="A graph showing the number of languages&#10;&#10;Description automatically generated">
            <a:extLst>
              <a:ext uri="{FF2B5EF4-FFF2-40B4-BE49-F238E27FC236}">
                <a16:creationId xmlns:a16="http://schemas.microsoft.com/office/drawing/2014/main" id="{8CEAAFDE-538A-ED36-9ADF-89468CD5D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716" y="2705100"/>
            <a:ext cx="14119284" cy="6248400"/>
          </a:xfrm>
          <a:prstGeom prst="rect">
            <a:avLst/>
          </a:prstGeom>
        </p:spPr>
      </p:pic>
    </p:spTree>
    <p:extLst>
      <p:ext uri="{BB962C8B-B14F-4D97-AF65-F5344CB8AC3E}">
        <p14:creationId xmlns:p14="http://schemas.microsoft.com/office/powerpoint/2010/main" val="363627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2"/>
          <a:stretch>
            <a:fillRect/>
          </a:stretch>
        </p:blipFill>
        <p:spPr>
          <a:xfrm>
            <a:off x="0" y="8801101"/>
            <a:ext cx="18287998" cy="1485900"/>
          </a:xfrm>
          <a:prstGeom prst="rect">
            <a:avLst/>
          </a:prstGeom>
        </p:spPr>
      </p:pic>
      <p:sp>
        <p:nvSpPr>
          <p:cNvPr id="7" name="Title 1">
            <a:extLst>
              <a:ext uri="{FF2B5EF4-FFF2-40B4-BE49-F238E27FC236}">
                <a16:creationId xmlns:a16="http://schemas.microsoft.com/office/drawing/2014/main" id="{9194DAA4-E394-BBAA-AC0E-3B4005FBF304}"/>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educator qualifications and equity</a:t>
            </a:r>
            <a:endParaRPr lang="en-US" sz="7800" spc="200" dirty="0"/>
          </a:p>
        </p:txBody>
      </p:sp>
      <p:pic>
        <p:nvPicPr>
          <p:cNvPr id="5" name="Picture 4" descr="A graph showing the percentage of teachers&#10;&#10;Description automatically generated">
            <a:extLst>
              <a:ext uri="{FF2B5EF4-FFF2-40B4-BE49-F238E27FC236}">
                <a16:creationId xmlns:a16="http://schemas.microsoft.com/office/drawing/2014/main" id="{EAE2D0F4-4192-BD50-FAC8-147BCD99D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705100"/>
            <a:ext cx="14173200" cy="6248400"/>
          </a:xfrm>
          <a:prstGeom prst="rect">
            <a:avLst/>
          </a:prstGeom>
        </p:spPr>
      </p:pic>
    </p:spTree>
    <p:extLst>
      <p:ext uri="{BB962C8B-B14F-4D97-AF65-F5344CB8AC3E}">
        <p14:creationId xmlns:p14="http://schemas.microsoft.com/office/powerpoint/2010/main" val="1759840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2"/>
          <a:stretch>
            <a:fillRect/>
          </a:stretch>
        </p:blipFill>
        <p:spPr>
          <a:xfrm>
            <a:off x="0" y="8801101"/>
            <a:ext cx="18287998" cy="1485900"/>
          </a:xfrm>
          <a:prstGeom prst="rect">
            <a:avLst/>
          </a:prstGeom>
        </p:spPr>
      </p:pic>
      <p:sp>
        <p:nvSpPr>
          <p:cNvPr id="7" name="Title 1">
            <a:extLst>
              <a:ext uri="{FF2B5EF4-FFF2-40B4-BE49-F238E27FC236}">
                <a16:creationId xmlns:a16="http://schemas.microsoft.com/office/drawing/2014/main" id="{9194DAA4-E394-BBAA-AC0E-3B4005FBF304}"/>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Per-pupil expenditures</a:t>
            </a:r>
            <a:endParaRPr lang="en-US" sz="7800" spc="200" dirty="0"/>
          </a:p>
        </p:txBody>
      </p:sp>
      <p:pic>
        <p:nvPicPr>
          <p:cNvPr id="3" name="Picture 2">
            <a:extLst>
              <a:ext uri="{FF2B5EF4-FFF2-40B4-BE49-F238E27FC236}">
                <a16:creationId xmlns:a16="http://schemas.microsoft.com/office/drawing/2014/main" id="{00324D5B-F13F-8A0F-0518-A87598513021}"/>
              </a:ext>
            </a:extLst>
          </p:cNvPr>
          <p:cNvPicPr>
            <a:picLocks noChangeAspect="1"/>
          </p:cNvPicPr>
          <p:nvPr/>
        </p:nvPicPr>
        <p:blipFill>
          <a:blip r:embed="rId3"/>
          <a:stretch>
            <a:fillRect/>
          </a:stretch>
        </p:blipFill>
        <p:spPr>
          <a:xfrm>
            <a:off x="1951621" y="3428760"/>
            <a:ext cx="14863179" cy="3543540"/>
          </a:xfrm>
          <a:prstGeom prst="rect">
            <a:avLst/>
          </a:prstGeom>
        </p:spPr>
      </p:pic>
    </p:spTree>
    <p:extLst>
      <p:ext uri="{BB962C8B-B14F-4D97-AF65-F5344CB8AC3E}">
        <p14:creationId xmlns:p14="http://schemas.microsoft.com/office/powerpoint/2010/main" val="654408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2"/>
          <a:stretch>
            <a:fillRect/>
          </a:stretch>
        </p:blipFill>
        <p:spPr>
          <a:xfrm>
            <a:off x="0" y="8801101"/>
            <a:ext cx="18287998" cy="1485900"/>
          </a:xfrm>
          <a:prstGeom prst="rect">
            <a:avLst/>
          </a:prstGeom>
        </p:spPr>
      </p:pic>
      <p:sp>
        <p:nvSpPr>
          <p:cNvPr id="7" name="Title 1">
            <a:extLst>
              <a:ext uri="{FF2B5EF4-FFF2-40B4-BE49-F238E27FC236}">
                <a16:creationId xmlns:a16="http://schemas.microsoft.com/office/drawing/2014/main" id="{9194DAA4-E394-BBAA-AC0E-3B4005FBF304}"/>
              </a:ext>
            </a:extLst>
          </p:cNvPr>
          <p:cNvSpPr>
            <a:spLocks noGrp="1"/>
          </p:cNvSpPr>
          <p:nvPr>
            <p:ph type="title"/>
          </p:nvPr>
        </p:nvSpPr>
        <p:spPr>
          <a:xfrm>
            <a:off x="1501716" y="1102902"/>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national data</a:t>
            </a:r>
            <a:endParaRPr lang="en-US" sz="7800" spc="200" dirty="0"/>
          </a:p>
        </p:txBody>
      </p:sp>
      <p:pic>
        <p:nvPicPr>
          <p:cNvPr id="8" name="Picture 7">
            <a:extLst>
              <a:ext uri="{FF2B5EF4-FFF2-40B4-BE49-F238E27FC236}">
                <a16:creationId xmlns:a16="http://schemas.microsoft.com/office/drawing/2014/main" id="{DB2012C4-A77F-5B18-662B-BA5373302DEF}"/>
              </a:ext>
            </a:extLst>
          </p:cNvPr>
          <p:cNvPicPr>
            <a:picLocks noChangeAspect="1"/>
          </p:cNvPicPr>
          <p:nvPr/>
        </p:nvPicPr>
        <p:blipFill>
          <a:blip r:embed="rId3"/>
          <a:stretch>
            <a:fillRect/>
          </a:stretch>
        </p:blipFill>
        <p:spPr>
          <a:xfrm>
            <a:off x="1295400" y="5214026"/>
            <a:ext cx="10673706" cy="4349074"/>
          </a:xfrm>
          <a:prstGeom prst="rect">
            <a:avLst/>
          </a:prstGeom>
        </p:spPr>
      </p:pic>
      <p:pic>
        <p:nvPicPr>
          <p:cNvPr id="10" name="Picture 9">
            <a:extLst>
              <a:ext uri="{FF2B5EF4-FFF2-40B4-BE49-F238E27FC236}">
                <a16:creationId xmlns:a16="http://schemas.microsoft.com/office/drawing/2014/main" id="{7B150BA6-136F-947C-46FD-E72F887EF188}"/>
              </a:ext>
            </a:extLst>
          </p:cNvPr>
          <p:cNvPicPr>
            <a:picLocks noChangeAspect="1"/>
          </p:cNvPicPr>
          <p:nvPr/>
        </p:nvPicPr>
        <p:blipFill>
          <a:blip r:embed="rId4"/>
          <a:stretch>
            <a:fillRect/>
          </a:stretch>
        </p:blipFill>
        <p:spPr>
          <a:xfrm>
            <a:off x="6705599" y="876300"/>
            <a:ext cx="10373957" cy="4196674"/>
          </a:xfrm>
          <a:prstGeom prst="rect">
            <a:avLst/>
          </a:prstGeom>
        </p:spPr>
      </p:pic>
    </p:spTree>
    <p:extLst>
      <p:ext uri="{BB962C8B-B14F-4D97-AF65-F5344CB8AC3E}">
        <p14:creationId xmlns:p14="http://schemas.microsoft.com/office/powerpoint/2010/main" val="64454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1" name="Google Shape;221;p26"/>
          <p:cNvSpPr txBox="1">
            <a:spLocks noGrp="1"/>
          </p:cNvSpPr>
          <p:nvPr>
            <p:ph type="subTitle" idx="4294967295"/>
          </p:nvPr>
        </p:nvSpPr>
        <p:spPr>
          <a:xfrm>
            <a:off x="2590800" y="3649202"/>
            <a:ext cx="14192250" cy="5853574"/>
          </a:xfrm>
          <a:prstGeom prst="rect">
            <a:avLst/>
          </a:prstGeom>
        </p:spPr>
        <p:txBody>
          <a:bodyPr spcFirstLastPara="1" vert="horz" wrap="square" lIns="182850" tIns="182850" rIns="182850" bIns="182850" rtlCol="0" anchor="t" anchorCtr="0">
            <a:noAutofit/>
          </a:bodyPr>
          <a:lstStyle/>
          <a:p>
            <a:pPr marL="0" indent="0">
              <a:spcBef>
                <a:spcPts val="1200"/>
              </a:spcBef>
              <a:spcAft>
                <a:spcPts val="0"/>
              </a:spcAft>
              <a:buNone/>
            </a:pPr>
            <a:r>
              <a:rPr lang="en-US" sz="4800" dirty="0"/>
              <a:t>October 14 – Title 1 Parent Teacher Conference Day</a:t>
            </a:r>
          </a:p>
          <a:p>
            <a:pPr marL="0" indent="0">
              <a:spcBef>
                <a:spcPts val="1200"/>
              </a:spcBef>
              <a:spcAft>
                <a:spcPts val="0"/>
              </a:spcAft>
              <a:buNone/>
            </a:pPr>
            <a:r>
              <a:rPr lang="en-US" sz="4800" dirty="0"/>
              <a:t>October 21-25 – Book Fair Week</a:t>
            </a:r>
          </a:p>
          <a:p>
            <a:pPr marL="0" indent="0">
              <a:spcBef>
                <a:spcPts val="1200"/>
              </a:spcBef>
              <a:spcAft>
                <a:spcPts val="0"/>
              </a:spcAft>
              <a:buNone/>
            </a:pPr>
            <a:r>
              <a:rPr lang="en-US" sz="4800" dirty="0"/>
              <a:t>October 24 – Spooktacular Story Fest</a:t>
            </a:r>
          </a:p>
          <a:p>
            <a:pPr marL="0" indent="0">
              <a:spcBef>
                <a:spcPts val="1200"/>
              </a:spcBef>
              <a:spcAft>
                <a:spcPts val="0"/>
              </a:spcAft>
              <a:buNone/>
            </a:pPr>
            <a:r>
              <a:rPr lang="en-US" sz="4800" dirty="0"/>
              <a:t>October 28-November 1 – Red Ribbon Week</a:t>
            </a:r>
          </a:p>
          <a:p>
            <a:pPr marL="0" indent="0">
              <a:spcBef>
                <a:spcPts val="1200"/>
              </a:spcBef>
              <a:spcAft>
                <a:spcPts val="0"/>
              </a:spcAft>
              <a:buNone/>
            </a:pPr>
            <a:r>
              <a:rPr lang="en-US" sz="4800" dirty="0"/>
              <a:t>November 13 – Great American Teach In</a:t>
            </a:r>
          </a:p>
          <a:p>
            <a:pPr marL="0" indent="0">
              <a:spcBef>
                <a:spcPts val="1200"/>
              </a:spcBef>
              <a:spcAft>
                <a:spcPts val="0"/>
              </a:spcAft>
              <a:buNone/>
            </a:pPr>
            <a:r>
              <a:rPr lang="en-US" sz="4800" dirty="0"/>
              <a:t>December 12 – Winter Concert – Kg, 2</a:t>
            </a:r>
            <a:r>
              <a:rPr lang="en-US" sz="4800" baseline="30000" dirty="0"/>
              <a:t>nd</a:t>
            </a:r>
            <a:r>
              <a:rPr lang="en-US" sz="4800" dirty="0"/>
              <a:t>, 5</a:t>
            </a:r>
            <a:r>
              <a:rPr lang="en-US" sz="4800" baseline="30000" dirty="0"/>
              <a:t>th</a:t>
            </a:r>
            <a:r>
              <a:rPr lang="en-US" sz="4800" dirty="0"/>
              <a:t> grades</a:t>
            </a:r>
            <a:endParaRPr sz="4800" dirty="0"/>
          </a:p>
        </p:txBody>
      </p:sp>
      <p:sp>
        <p:nvSpPr>
          <p:cNvPr id="222" name="Google Shape;222;p26"/>
          <p:cNvSpPr/>
          <p:nvPr/>
        </p:nvSpPr>
        <p:spPr>
          <a:xfrm>
            <a:off x="0" y="4016776"/>
            <a:ext cx="1881000" cy="1337400"/>
          </a:xfrm>
          <a:prstGeom prst="rightArrow">
            <a:avLst>
              <a:gd name="adj1" fmla="val 61815"/>
              <a:gd name="adj2" fmla="val 50000"/>
            </a:avLst>
          </a:prstGeom>
          <a:solidFill>
            <a:schemeClr val="accent3"/>
          </a:solidFill>
          <a:ln>
            <a:noFill/>
          </a:ln>
        </p:spPr>
        <p:txBody>
          <a:bodyPr spcFirstLastPara="1" wrap="square" lIns="182850" tIns="182850" rIns="182850" bIns="182850" anchor="ctr" anchorCtr="0">
            <a:noAutofit/>
          </a:bodyPr>
          <a:lstStyle/>
          <a:p>
            <a:endParaRPr sz="3600">
              <a:solidFill>
                <a:prstClr val="black"/>
              </a:solidFill>
              <a:latin typeface="Tw Cen MT" panose="020B0602020104020603"/>
            </a:endParaRPr>
          </a:p>
        </p:txBody>
      </p:sp>
      <p:pic>
        <p:nvPicPr>
          <p:cNvPr id="2" name="Picture 4" descr="Cokesbury's Vacation Bible School (VBS ...">
            <a:extLst>
              <a:ext uri="{FF2B5EF4-FFF2-40B4-BE49-F238E27FC236}">
                <a16:creationId xmlns:a16="http://schemas.microsoft.com/office/drawing/2014/main" id="{FF39385B-0F6E-E4BB-196C-77731A1C3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25827"/>
            <a:ext cx="4819650" cy="3393674"/>
          </a:xfrm>
          <a:prstGeom prst="rect">
            <a:avLst/>
          </a:prstGeom>
          <a:noFill/>
          <a:effectLst>
            <a:glow rad="228600">
              <a:schemeClr val="accent6">
                <a:satMod val="175000"/>
                <a:alpha val="40000"/>
              </a:schemeClr>
            </a:glo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282D4A-3ECB-5E6B-37BB-6ABD721ACB4D}"/>
              </a:ext>
            </a:extLst>
          </p:cNvPr>
          <p:cNvPicPr>
            <a:picLocks noChangeAspect="1"/>
          </p:cNvPicPr>
          <p:nvPr/>
        </p:nvPicPr>
        <p:blipFill>
          <a:blip r:embed="rId4"/>
          <a:stretch>
            <a:fillRect/>
          </a:stretch>
        </p:blipFill>
        <p:spPr>
          <a:xfrm>
            <a:off x="0" y="8718551"/>
            <a:ext cx="18288000" cy="15684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F2B9D2-676D-D0CA-8966-4D2FC0AEA64F}"/>
              </a:ext>
            </a:extLst>
          </p:cNvPr>
          <p:cNvSpPr txBox="1"/>
          <p:nvPr/>
        </p:nvSpPr>
        <p:spPr>
          <a:xfrm>
            <a:off x="4572000" y="4402962"/>
            <a:ext cx="9144000" cy="2554545"/>
          </a:xfrm>
          <a:prstGeom prst="rect">
            <a:avLst/>
          </a:prstGeom>
          <a:noFill/>
        </p:spPr>
        <p:txBody>
          <a:bodyPr wrap="square">
            <a:spAutoFit/>
          </a:bodyPr>
          <a:lstStyle/>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Skyview Elementary School</a:t>
            </a:r>
          </a:p>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September 26, 2024</a:t>
            </a:r>
          </a:p>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6:00pm</a:t>
            </a:r>
          </a:p>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Media Center</a:t>
            </a:r>
          </a:p>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Katie Hamm, Principal</a:t>
            </a:r>
          </a:p>
        </p:txBody>
      </p:sp>
      <p:sp>
        <p:nvSpPr>
          <p:cNvPr id="8" name="TextBox 7">
            <a:extLst>
              <a:ext uri="{FF2B5EF4-FFF2-40B4-BE49-F238E27FC236}">
                <a16:creationId xmlns:a16="http://schemas.microsoft.com/office/drawing/2014/main" id="{E0C392DF-3186-88F2-9F25-CEF5CA67666E}"/>
              </a:ext>
            </a:extLst>
          </p:cNvPr>
          <p:cNvSpPr txBox="1"/>
          <p:nvPr/>
        </p:nvSpPr>
        <p:spPr>
          <a:xfrm>
            <a:off x="478436" y="8496300"/>
            <a:ext cx="15392400" cy="1015663"/>
          </a:xfrm>
          <a:prstGeom prst="rect">
            <a:avLst/>
          </a:prstGeom>
          <a:noFill/>
        </p:spPr>
        <p:txBody>
          <a:bodyPr wrap="square" rtlCol="0">
            <a:spAutoFit/>
          </a:bodyPr>
          <a:lstStyle/>
          <a:p>
            <a:pPr algn="ctr"/>
            <a:r>
              <a:rPr lang="en-US" sz="6000" dirty="0">
                <a:solidFill>
                  <a:schemeClr val="tx2">
                    <a:lumMod val="75000"/>
                  </a:schemeClr>
                </a:solidFill>
              </a:rPr>
              <a:t>2024-25 Title l Annual Parent Meeting</a:t>
            </a:r>
          </a:p>
        </p:txBody>
      </p:sp>
      <p:pic>
        <p:nvPicPr>
          <p:cNvPr id="1026" name="Picture 2" descr="Skyview Elementary - Home of the Eagles">
            <a:extLst>
              <a:ext uri="{FF2B5EF4-FFF2-40B4-BE49-F238E27FC236}">
                <a16:creationId xmlns:a16="http://schemas.microsoft.com/office/drawing/2014/main" id="{E73EB871-441C-AFB3-2D58-AB77DEEF7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435" y="342900"/>
            <a:ext cx="3971130" cy="397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762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3"/>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dirty="0">
                <a:solidFill>
                  <a:schemeClr val="tx1"/>
                </a:solidFill>
              </a:rPr>
              <a:t>PAC meets twice a year, if you are interested in representing our school please notify, Insert contact person</a:t>
            </a: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5"/>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6"/>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87200" y="6286500"/>
            <a:ext cx="4401610" cy="23944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2401134" y="2730049"/>
            <a:ext cx="6942220" cy="3647152"/>
          </a:xfrm>
          <a:prstGeom prst="rect">
            <a:avLst/>
          </a:prstGeom>
          <a:noFill/>
        </p:spPr>
        <p:txBody>
          <a:bodyPr wrap="square" rtlCol="0">
            <a:spAutoFit/>
          </a:bodyPr>
          <a:lstStyle/>
          <a:p>
            <a:r>
              <a:rPr lang="en-US" sz="2100" b="1" dirty="0">
                <a:solidFill>
                  <a:srgbClr val="032B5B"/>
                </a:solidFill>
                <a:latin typeface="Open Sans Condensed"/>
              </a:rPr>
              <a:t>Learning at Home Family Resources - </a:t>
            </a:r>
            <a:r>
              <a:rPr lang="en-US" sz="2100" u="sng" dirty="0">
                <a:solidFill>
                  <a:prstClr val="black"/>
                </a:solidFill>
                <a:latin typeface="Tw Cen MT" panose="020B0602020104020603"/>
                <a:hlinkClick r:id="rId4"/>
              </a:rPr>
              <a:t>https://www.pcsb.org/Page/32836</a:t>
            </a:r>
            <a:endParaRPr lang="en-US" sz="2100" u="sng" dirty="0">
              <a:solidFill>
                <a:prstClr val="black"/>
              </a:solidFill>
              <a:latin typeface="Tw Cen MT" panose="020B0602020104020603"/>
            </a:endParaRPr>
          </a:p>
          <a:p>
            <a:endParaRPr lang="en-US" sz="2100" b="1" dirty="0">
              <a:solidFill>
                <a:srgbClr val="032B5B"/>
              </a:solidFill>
              <a:latin typeface="Open Sans Condensed"/>
            </a:endParaRPr>
          </a:p>
          <a:p>
            <a:r>
              <a:rPr lang="en-US" sz="2100" b="1" dirty="0">
                <a:solidFill>
                  <a:srgbClr val="032B5B"/>
                </a:solidFill>
                <a:latin typeface="Open Sans Condensed"/>
              </a:rPr>
              <a:t>Volunteer in a Pinellas County School - </a:t>
            </a:r>
            <a:r>
              <a:rPr lang="en-US" sz="2100" i="1" dirty="0">
                <a:solidFill>
                  <a:prstClr val="black"/>
                </a:solidFill>
                <a:latin typeface="Tw Cen MT" panose="020B0602020104020603"/>
                <a:hlinkClick r:id="rId5"/>
              </a:rPr>
              <a:t>htt</a:t>
            </a:r>
            <a:r>
              <a:rPr lang="en-US" sz="2100" dirty="0">
                <a:solidFill>
                  <a:prstClr val="black"/>
                </a:solidFill>
                <a:latin typeface="Tw Cen MT" panose="020B0602020104020603"/>
                <a:hlinkClick r:id="rId5"/>
              </a:rPr>
              <a:t>ps://www.pcsb.org/Page/459</a:t>
            </a:r>
            <a:endParaRPr lang="en-US" sz="2100" dirty="0">
              <a:solidFill>
                <a:prstClr val="black"/>
              </a:solidFill>
              <a:latin typeface="Tw Cen MT" panose="020B0602020104020603"/>
            </a:endParaRPr>
          </a:p>
          <a:p>
            <a:r>
              <a:rPr lang="en-US" sz="2100" b="1" dirty="0">
                <a:solidFill>
                  <a:srgbClr val="032B5B"/>
                </a:solidFill>
                <a:latin typeface="Open Sans Condensed"/>
              </a:rPr>
              <a:t> </a:t>
            </a:r>
          </a:p>
          <a:p>
            <a:r>
              <a:rPr lang="en-US" sz="2100" b="1" dirty="0">
                <a:solidFill>
                  <a:srgbClr val="032B5B"/>
                </a:solidFill>
                <a:latin typeface="Open Sans Condensed"/>
              </a:rPr>
              <a:t>Parent Academy POWER HOURS Webinars - </a:t>
            </a:r>
            <a:r>
              <a:rPr lang="en-US" sz="2100" dirty="0">
                <a:solidFill>
                  <a:prstClr val="black"/>
                </a:solidFill>
                <a:latin typeface="Tw Cen MT" panose="020B0602020104020603"/>
                <a:hlinkClick r:id="rId6"/>
              </a:rPr>
              <a:t>https://www.pcsb.org/Page/26534</a:t>
            </a:r>
            <a:endParaRPr lang="en-US" sz="2100" dirty="0">
              <a:solidFill>
                <a:prstClr val="black"/>
              </a:solidFill>
              <a:latin typeface="Tw Cen MT" panose="020B0602020104020603"/>
            </a:endParaRPr>
          </a:p>
          <a:p>
            <a:endParaRPr lang="en-US" sz="2100" dirty="0">
              <a:solidFill>
                <a:prstClr val="black"/>
              </a:solidFill>
              <a:latin typeface="Tw Cen MT" panose="020B0602020104020603"/>
            </a:endParaRPr>
          </a:p>
          <a:p>
            <a:r>
              <a:rPr lang="en-US" sz="2100" b="1" dirty="0">
                <a:solidFill>
                  <a:srgbClr val="032B5B"/>
                </a:solidFill>
                <a:latin typeface="Open Sans Condensed"/>
              </a:rPr>
              <a:t>Partnerships - </a:t>
            </a:r>
            <a:r>
              <a:rPr lang="en-US" sz="2100" dirty="0">
                <a:solidFill>
                  <a:prstClr val="black"/>
                </a:solidFill>
                <a:latin typeface="Tw Cen MT" panose="020B0602020104020603"/>
                <a:hlinkClick r:id="rId7"/>
              </a:rPr>
              <a:t>https://www.pcsb.org/Page/418</a:t>
            </a:r>
            <a:endParaRPr lang="en-US" sz="2100" dirty="0">
              <a:solidFill>
                <a:prstClr val="black"/>
              </a:solidFill>
              <a:latin typeface="Tw Cen MT" panose="020B0602020104020603"/>
            </a:endParaRPr>
          </a:p>
          <a:p>
            <a:endParaRPr lang="en-US" sz="210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10439400" y="1485900"/>
            <a:ext cx="6915326" cy="51864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a:extLst>
              <a:ext uri="{FF2B5EF4-FFF2-40B4-BE49-F238E27FC236}">
                <a16:creationId xmlns:a16="http://schemas.microsoft.com/office/drawing/2014/main" id="{A786CD71-BE40-2BF9-1816-14A7B93C91EC}"/>
              </a:ext>
            </a:extLst>
          </p:cNvPr>
          <p:cNvPicPr>
            <a:picLocks noChangeAspect="1"/>
          </p:cNvPicPr>
          <p:nvPr/>
        </p:nvPicPr>
        <p:blipFill>
          <a:blip r:embed="rId9"/>
          <a:stretch>
            <a:fillRect/>
          </a:stretch>
        </p:blipFill>
        <p:spPr>
          <a:xfrm>
            <a:off x="0" y="8680977"/>
            <a:ext cx="18288000" cy="1606024"/>
          </a:xfrm>
          <a:prstGeom prst="rect">
            <a:avLst/>
          </a:prstGeom>
        </p:spPr>
      </p:pic>
    </p:spTree>
    <p:extLst>
      <p:ext uri="{BB962C8B-B14F-4D97-AF65-F5344CB8AC3E}">
        <p14:creationId xmlns:p14="http://schemas.microsoft.com/office/powerpoint/2010/main" val="400299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B86E-160A-4119-85A7-2E32588B94C6}"/>
              </a:ext>
            </a:extLst>
          </p:cNvPr>
          <p:cNvSpPr>
            <a:spLocks noGrp="1"/>
          </p:cNvSpPr>
          <p:nvPr>
            <p:ph type="title"/>
          </p:nvPr>
        </p:nvSpPr>
        <p:spPr/>
        <p:txBody>
          <a:bodyPr/>
          <a:lstStyle/>
          <a:p>
            <a:r>
              <a:rPr lang="en-US" dirty="0">
                <a:solidFill>
                  <a:schemeClr val="bg2"/>
                </a:solidFill>
              </a:rPr>
              <a:t>Contact Us</a:t>
            </a:r>
          </a:p>
        </p:txBody>
      </p:sp>
      <p:sp>
        <p:nvSpPr>
          <p:cNvPr id="3" name="Text Placeholder 2">
            <a:extLst>
              <a:ext uri="{FF2B5EF4-FFF2-40B4-BE49-F238E27FC236}">
                <a16:creationId xmlns:a16="http://schemas.microsoft.com/office/drawing/2014/main" id="{287EDFD0-E7FA-4270-AAD3-8A8EA3607663}"/>
              </a:ext>
            </a:extLst>
          </p:cNvPr>
          <p:cNvSpPr>
            <a:spLocks noGrp="1"/>
          </p:cNvSpPr>
          <p:nvPr>
            <p:ph type="body" idx="1"/>
          </p:nvPr>
        </p:nvSpPr>
        <p:spPr/>
        <p:txBody>
          <a:bodyPr/>
          <a:lstStyle/>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8601 60</a:t>
            </a:r>
            <a:r>
              <a:rPr lang="en-US" baseline="30000" dirty="0">
                <a:solidFill>
                  <a:schemeClr val="tx1"/>
                </a:solidFill>
                <a:latin typeface="Nirmala UI" panose="020B0502040204020203" pitchFamily="34" charset="0"/>
                <a:ea typeface="Nirmala UI" panose="020B0502040204020203" pitchFamily="34" charset="0"/>
                <a:cs typeface="Nirmala UI" panose="020B0502040204020203" pitchFamily="34" charset="0"/>
              </a:rPr>
              <a:t>th</a:t>
            </a: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 Street N</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Pinellas Park, FL 33782</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727-547-7857</a:t>
            </a:r>
          </a:p>
          <a:p>
            <a:pPr marL="0" indent="0">
              <a:buNone/>
            </a:pPr>
            <a:r>
              <a:rPr lang="en-US" dirty="0">
                <a:latin typeface="Nirmala UI" panose="020B0502040204020203" pitchFamily="34" charset="0"/>
                <a:ea typeface="Nirmala UI" panose="020B0502040204020203" pitchFamily="34" charset="0"/>
                <a:cs typeface="Nirmala UI" panose="020B0502040204020203" pitchFamily="34" charset="0"/>
              </a:rPr>
              <a:t>pcsb.org/</a:t>
            </a:r>
            <a:r>
              <a:rPr lang="en-US" dirty="0" err="1">
                <a:latin typeface="Nirmala UI" panose="020B0502040204020203" pitchFamily="34" charset="0"/>
                <a:ea typeface="Nirmala UI" panose="020B0502040204020203" pitchFamily="34" charset="0"/>
                <a:cs typeface="Nirmala UI" panose="020B0502040204020203" pitchFamily="34" charset="0"/>
              </a:rPr>
              <a:t>skyview</a:t>
            </a:r>
            <a:r>
              <a:rPr lang="en-US" dirty="0">
                <a:latin typeface="Nirmala UI" panose="020B0502040204020203" pitchFamily="34" charset="0"/>
                <a:ea typeface="Nirmala UI" panose="020B0502040204020203" pitchFamily="34" charset="0"/>
                <a:cs typeface="Nirmala UI" panose="020B0502040204020203" pitchFamily="34" charset="0"/>
              </a:rPr>
              <a:t>-es</a:t>
            </a:r>
          </a:p>
          <a:p>
            <a:pPr marL="0" indent="0">
              <a:buNone/>
            </a:pPr>
            <a:endParaRPr lang="en-US" dirty="0">
              <a:latin typeface="Nirmala UI" panose="020B0502040204020203" pitchFamily="34" charset="0"/>
              <a:ea typeface="Nirmala UI" panose="020B0502040204020203" pitchFamily="34" charset="0"/>
              <a:cs typeface="Nirmala UI" panose="020B0502040204020203" pitchFamily="34" charset="0"/>
            </a:endParaRPr>
          </a:p>
          <a:p>
            <a:endParaRPr lang="en-US" dirty="0"/>
          </a:p>
        </p:txBody>
      </p:sp>
      <p:pic>
        <p:nvPicPr>
          <p:cNvPr id="7" name="Picture 6">
            <a:extLst>
              <a:ext uri="{FF2B5EF4-FFF2-40B4-BE49-F238E27FC236}">
                <a16:creationId xmlns:a16="http://schemas.microsoft.com/office/drawing/2014/main" id="{DBB45D2B-7018-1CF3-F653-372354FE8424}"/>
              </a:ext>
            </a:extLst>
          </p:cNvPr>
          <p:cNvPicPr>
            <a:picLocks noChangeAspect="1"/>
          </p:cNvPicPr>
          <p:nvPr/>
        </p:nvPicPr>
        <p:blipFill>
          <a:blip r:embed="rId3"/>
          <a:stretch>
            <a:fillRect/>
          </a:stretch>
        </p:blipFill>
        <p:spPr>
          <a:xfrm>
            <a:off x="0" y="8648701"/>
            <a:ext cx="18288000" cy="1638300"/>
          </a:xfrm>
          <a:prstGeom prst="rect">
            <a:avLst/>
          </a:prstGeom>
        </p:spPr>
      </p:pic>
      <p:pic>
        <p:nvPicPr>
          <p:cNvPr id="2050" name="Picture 2" descr="School Information / School Information">
            <a:extLst>
              <a:ext uri="{FF2B5EF4-FFF2-40B4-BE49-F238E27FC236}">
                <a16:creationId xmlns:a16="http://schemas.microsoft.com/office/drawing/2014/main" id="{815E0B18-912C-1877-4239-E4B25682E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160" y="1866900"/>
            <a:ext cx="5243512" cy="524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95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24" name="Rectangle 12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8287998"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26" name="Rectangle 12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1" y="965201"/>
            <a:ext cx="16357598" cy="8356598"/>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4" name="Smiley Face 3">
            <a:extLst>
              <a:ext uri="{FF2B5EF4-FFF2-40B4-BE49-F238E27FC236}">
                <a16:creationId xmlns:a16="http://schemas.microsoft.com/office/drawing/2014/main" id="{4C5768DA-F5B3-7883-0060-0F889AC82508}"/>
              </a:ext>
            </a:extLst>
          </p:cNvPr>
          <p:cNvSpPr/>
          <p:nvPr/>
        </p:nvSpPr>
        <p:spPr>
          <a:xfrm>
            <a:off x="15849599" y="1595693"/>
            <a:ext cx="955098" cy="899858"/>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50 Famous Inspirational Quotes About ...">
            <a:extLst>
              <a:ext uri="{FF2B5EF4-FFF2-40B4-BE49-F238E27FC236}">
                <a16:creationId xmlns:a16="http://schemas.microsoft.com/office/drawing/2014/main" id="{9F3EEFE5-12D0-889F-1AEE-4E941F93A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7401"/>
            <a:ext cx="6096000" cy="574675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6070A3-1272-3434-BF0A-CBAE2EA6A1C2}"/>
              </a:ext>
            </a:extLst>
          </p:cNvPr>
          <p:cNvPicPr>
            <a:picLocks noChangeAspect="1"/>
          </p:cNvPicPr>
          <p:nvPr/>
        </p:nvPicPr>
        <p:blipFill>
          <a:blip r:embed="rId4"/>
          <a:stretch>
            <a:fillRect/>
          </a:stretch>
        </p:blipFill>
        <p:spPr>
          <a:xfrm>
            <a:off x="0" y="8691307"/>
            <a:ext cx="18287998" cy="159569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1233054" y="3408102"/>
            <a:ext cx="15544800" cy="3980456"/>
          </a:xfrm>
        </p:spPr>
        <p:txBody>
          <a:bodyPr/>
          <a:lstStyle/>
          <a:p>
            <a:endParaRPr lang="en-US" dirty="0"/>
          </a:p>
        </p:txBody>
      </p:sp>
      <p:sp>
        <p:nvSpPr>
          <p:cNvPr id="5" name="TextBox 4">
            <a:extLst>
              <a:ext uri="{FF2B5EF4-FFF2-40B4-BE49-F238E27FC236}">
                <a16:creationId xmlns:a16="http://schemas.microsoft.com/office/drawing/2014/main" id="{73800BAE-CEEF-4577-9125-589AE4793E5C}"/>
              </a:ext>
            </a:extLst>
          </p:cNvPr>
          <p:cNvSpPr txBox="1"/>
          <p:nvPr/>
        </p:nvSpPr>
        <p:spPr>
          <a:xfrm flipH="1">
            <a:off x="5728854" y="8093214"/>
            <a:ext cx="6996546" cy="707886"/>
          </a:xfrm>
          <a:prstGeom prst="rect">
            <a:avLst/>
          </a:prstGeom>
          <a:noFill/>
        </p:spPr>
        <p:txBody>
          <a:bodyPr wrap="square" rtlCol="0">
            <a:spAutoFit/>
          </a:bodyPr>
          <a:lstStyle/>
          <a:p>
            <a:r>
              <a:rPr lang="en-US" sz="4000" dirty="0">
                <a:solidFill>
                  <a:prstClr val="black"/>
                </a:solidFill>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3"/>
          <a:stretch>
            <a:fillRect/>
          </a:stretch>
        </p:blipFill>
        <p:spPr>
          <a:xfrm>
            <a:off x="-13855" y="8724901"/>
            <a:ext cx="18301855" cy="1562100"/>
          </a:xfrm>
          <a:prstGeom prst="rect">
            <a:avLst/>
          </a:prstGeom>
        </p:spPr>
      </p:pic>
      <p:pic>
        <p:nvPicPr>
          <p:cNvPr id="8" name="Picture 7" descr="A qr code on a person's head&#10;&#10;Description automatically generated">
            <a:extLst>
              <a:ext uri="{FF2B5EF4-FFF2-40B4-BE49-F238E27FC236}">
                <a16:creationId xmlns:a16="http://schemas.microsoft.com/office/drawing/2014/main" id="{C0932DC4-CDF7-01C8-238D-FF5C2DC991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954" y="1079585"/>
            <a:ext cx="6477000" cy="6477000"/>
          </a:xfrm>
          <a:prstGeom prst="rect">
            <a:avLst/>
          </a:prstGeom>
        </p:spPr>
      </p:pic>
    </p:spTree>
    <p:extLst>
      <p:ext uri="{BB962C8B-B14F-4D97-AF65-F5344CB8AC3E}">
        <p14:creationId xmlns:p14="http://schemas.microsoft.com/office/powerpoint/2010/main" val="3351863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8" cy="6858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8"/>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088"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20282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951414" y="960120"/>
            <a:ext cx="6312984" cy="4552284"/>
          </a:xfrm>
        </p:spPr>
        <p:txBody>
          <a:bodyPr vert="horz" lIns="182880" tIns="91440" rIns="182880" bIns="91440" rtlCol="0" anchor="b">
            <a:normAutofit/>
          </a:bodyPr>
          <a:lstStyle/>
          <a:p>
            <a:pPr algn="r" defTabSz="1828800"/>
            <a:r>
              <a:rPr lang="en-US" sz="6600" spc="400" dirty="0">
                <a:solidFill>
                  <a:srgbClr val="FFFFFF"/>
                </a:solidFill>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018" y="5647970"/>
            <a:ext cx="589788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19461"/>
            <a:ext cx="8189204" cy="544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0F1D69-8C50-922D-3E69-E7F4BD4B44AC}"/>
              </a:ext>
            </a:extLst>
          </p:cNvPr>
          <p:cNvPicPr>
            <a:picLocks noChangeAspect="1"/>
          </p:cNvPicPr>
          <p:nvPr/>
        </p:nvPicPr>
        <p:blipFill>
          <a:blip r:embed="rId3"/>
          <a:stretch>
            <a:fillRect/>
          </a:stretch>
        </p:blipFill>
        <p:spPr>
          <a:xfrm>
            <a:off x="-18768" y="8648698"/>
            <a:ext cx="18306767" cy="1638301"/>
          </a:xfrm>
          <a:prstGeom prst="rect">
            <a:avLst/>
          </a:prstGeom>
        </p:spPr>
      </p:pic>
    </p:spTree>
    <p:extLst>
      <p:ext uri="{BB962C8B-B14F-4D97-AF65-F5344CB8AC3E}">
        <p14:creationId xmlns:p14="http://schemas.microsoft.com/office/powerpoint/2010/main" val="379719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0" name="Add-in 9">
                <a:extLst>
                  <a:ext uri="{FF2B5EF4-FFF2-40B4-BE49-F238E27FC236}">
                    <a16:creationId xmlns:a16="http://schemas.microsoft.com/office/drawing/2014/main" id="{7B711303-22E8-FCA1-0471-8E3C467F9686}"/>
                  </a:ext>
                </a:extLst>
              </p:cNvPr>
              <p:cNvGraphicFramePr>
                <a:graphicFrameLocks noGrp="1"/>
              </p:cNvGraphicFramePr>
              <p:nvPr>
                <p:extLst>
                  <p:ext uri="{D42A27DB-BD31-4B8C-83A1-F6EECF244321}">
                    <p14:modId xmlns:p14="http://schemas.microsoft.com/office/powerpoint/2010/main" val="3057863257"/>
                  </p:ext>
                </p:extLst>
              </p:nvPr>
            </p:nvGraphicFramePr>
            <p:xfrm>
              <a:off x="2133600" y="355012"/>
              <a:ext cx="14933750" cy="760788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10" name="Add-in 9">
                <a:extLst>
                  <a:ext uri="{FF2B5EF4-FFF2-40B4-BE49-F238E27FC236}">
                    <a16:creationId xmlns:a16="http://schemas.microsoft.com/office/drawing/2014/main" id="{7B711303-22E8-FCA1-0471-8E3C467F9686}"/>
                  </a:ext>
                </a:extLst>
              </p:cNvPr>
              <p:cNvPicPr>
                <a:picLocks noGrp="1" noRot="1" noChangeAspect="1" noMove="1" noResize="1" noEditPoints="1" noAdjustHandles="1" noChangeArrowheads="1" noChangeShapeType="1"/>
              </p:cNvPicPr>
              <p:nvPr/>
            </p:nvPicPr>
            <p:blipFill>
              <a:blip r:embed="rId5"/>
              <a:stretch>
                <a:fillRect/>
              </a:stretch>
            </p:blipFill>
            <p:spPr>
              <a:xfrm>
                <a:off x="2133600" y="355012"/>
                <a:ext cx="14933750" cy="7607887"/>
              </a:xfrm>
              <a:prstGeom prst="rect">
                <a:avLst/>
              </a:prstGeom>
            </p:spPr>
          </p:pic>
        </mc:Fallback>
      </mc:AlternateContent>
    </p:spTree>
    <p:extLst>
      <p:ext uri="{BB962C8B-B14F-4D97-AF65-F5344CB8AC3E}">
        <p14:creationId xmlns:p14="http://schemas.microsoft.com/office/powerpoint/2010/main" val="127700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4419600" y="6563573"/>
            <a:ext cx="1981200" cy="830997"/>
          </a:xfrm>
          <a:prstGeom prst="rect">
            <a:avLst/>
          </a:prstGeom>
          <a:noFill/>
        </p:spPr>
        <p:txBody>
          <a:bodyPr wrap="square" rtlCol="0">
            <a:spAutoFit/>
          </a:bodyPr>
          <a:lstStyle/>
          <a:p>
            <a:r>
              <a:rPr lang="en-US" sz="2400" dirty="0">
                <a:solidFill>
                  <a:srgbClr val="FF0000"/>
                </a:solidFill>
              </a:rPr>
              <a:t>Skyview Elementary</a:t>
            </a:r>
          </a:p>
        </p:txBody>
      </p:sp>
    </p:spTree>
    <p:extLst>
      <p:ext uri="{BB962C8B-B14F-4D97-AF65-F5344CB8AC3E}">
        <p14:creationId xmlns:p14="http://schemas.microsoft.com/office/powerpoint/2010/main" val="158847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1981200" y="2476500"/>
            <a:ext cx="14325600" cy="3148170"/>
          </a:xfrm>
          <a:prstGeom prst="rect">
            <a:avLst/>
          </a:prstGeom>
        </p:spPr>
        <p:txBody>
          <a:bodyPr wrap="square" lIns="0" tIns="0" rIns="0" bIns="0" rtlCol="0" anchor="t">
            <a:spAutoFit/>
          </a:bodyPr>
          <a:lstStyle/>
          <a:p>
            <a:pPr algn="ctr">
              <a:lnSpc>
                <a:spcPts val="13576"/>
              </a:lnSpc>
            </a:pPr>
            <a:r>
              <a:rPr lang="en-US" sz="6000" dirty="0">
                <a:solidFill>
                  <a:srgbClr val="FFFFFF"/>
                </a:solidFill>
                <a:latin typeface="Oswald" pitchFamily="2" charset="0"/>
              </a:rPr>
              <a:t>Title l Supplemental Resources</a:t>
            </a:r>
          </a:p>
          <a:p>
            <a:pPr algn="ctr">
              <a:lnSpc>
                <a:spcPts val="13576"/>
              </a:lnSpc>
            </a:pPr>
            <a:r>
              <a:rPr lang="en-US" sz="3200" dirty="0">
                <a:solidFill>
                  <a:srgbClr val="FFFFFF"/>
                </a:solidFill>
                <a:latin typeface="Oswald" pitchFamily="2" charset="0"/>
              </a:rPr>
              <a:t>Definition: provided in addition to what is already present or available to compete or enhance it</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 y="800100"/>
            <a:ext cx="2209800" cy="21910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pic>
        <p:nvPicPr>
          <p:cNvPr id="2" name="Picture 2" descr="50 of the Best Quotes About Education">
            <a:extLst>
              <a:ext uri="{FF2B5EF4-FFF2-40B4-BE49-F238E27FC236}">
                <a16:creationId xmlns:a16="http://schemas.microsoft.com/office/drawing/2014/main" id="{E4BF977F-298D-CDA1-A023-5328F78E6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85900"/>
            <a:ext cx="6324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5" name="TextBox 4">
            <a:extLst>
              <a:ext uri="{FF2B5EF4-FFF2-40B4-BE49-F238E27FC236}">
                <a16:creationId xmlns:a16="http://schemas.microsoft.com/office/drawing/2014/main" id="{1F6806F4-CE76-A259-EEC3-48044B2B5FC5}"/>
              </a:ext>
            </a:extLst>
          </p:cNvPr>
          <p:cNvSpPr txBox="1"/>
          <p:nvPr/>
        </p:nvSpPr>
        <p:spPr>
          <a:xfrm>
            <a:off x="387246" y="800100"/>
            <a:ext cx="17678400" cy="8771632"/>
          </a:xfrm>
          <a:prstGeom prst="rect">
            <a:avLst/>
          </a:prstGeom>
          <a:noFill/>
        </p:spPr>
        <p:txBody>
          <a:bodyPr wrap="square" rtlCol="0">
            <a:spAutoFit/>
          </a:bodyPr>
          <a:lstStyle/>
          <a:p>
            <a:r>
              <a:rPr lang="en-US" sz="6000" dirty="0">
                <a:solidFill>
                  <a:schemeClr val="accent1">
                    <a:lumMod val="75000"/>
                  </a:schemeClr>
                </a:solidFill>
              </a:rPr>
              <a:t>TITLE l PROGRAMS PROVIDE SUPPLEMENTAL SUPPORT</a:t>
            </a:r>
          </a:p>
          <a:p>
            <a:endParaRPr lang="en-US" sz="2800" dirty="0"/>
          </a:p>
          <a:p>
            <a:endParaRPr lang="en-US" sz="2800" dirty="0"/>
          </a:p>
          <a:p>
            <a:endParaRPr lang="en-US" sz="2800" dirty="0"/>
          </a:p>
          <a:p>
            <a:pPr marL="457200" indent="-457200">
              <a:buFont typeface="Arial" panose="020B0604020202020204" pitchFamily="34" charset="0"/>
              <a:buChar char="•"/>
            </a:pPr>
            <a:r>
              <a:rPr lang="en-US" sz="2800" dirty="0"/>
              <a:t>Because of Title I Funding, Skyview now has</a:t>
            </a:r>
          </a:p>
          <a:p>
            <a:pPr marL="914400" lvl="1" indent="-457200">
              <a:buFont typeface="Arial" panose="020B0604020202020204" pitchFamily="34" charset="0"/>
              <a:buChar char="•"/>
            </a:pPr>
            <a:r>
              <a:rPr lang="en-US" sz="2800" dirty="0"/>
              <a:t>Math Coach – Cali Kulavic</a:t>
            </a:r>
          </a:p>
          <a:p>
            <a:pPr marL="914400" lvl="1" indent="-457200">
              <a:buFont typeface="Arial" panose="020B0604020202020204" pitchFamily="34" charset="0"/>
              <a:buChar char="•"/>
            </a:pPr>
            <a:r>
              <a:rPr lang="en-US" sz="2800" dirty="0"/>
              <a:t>Reading and Literacy Coach – Kimberly Arnold</a:t>
            </a:r>
          </a:p>
          <a:p>
            <a:pPr marL="914400" lvl="1" indent="-457200">
              <a:buFont typeface="Arial" panose="020B0604020202020204" pitchFamily="34" charset="0"/>
              <a:buChar char="•"/>
            </a:pPr>
            <a:r>
              <a:rPr lang="en-US" sz="2800" dirty="0"/>
              <a:t>Behavior Coach – Jenn Peers</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Additional Resources</a:t>
            </a:r>
          </a:p>
          <a:p>
            <a:pPr marL="914400" lvl="1" indent="-457200">
              <a:buFont typeface="Arial" panose="020B0604020202020204" pitchFamily="34" charset="0"/>
              <a:buChar char="•"/>
            </a:pPr>
            <a:r>
              <a:rPr lang="en-US" sz="2800" dirty="0"/>
              <a:t>Make and Take materials for content night</a:t>
            </a:r>
          </a:p>
          <a:p>
            <a:pPr marL="914400" lvl="1" indent="-457200">
              <a:buFont typeface="Arial" panose="020B0604020202020204" pitchFamily="34" charset="0"/>
              <a:buChar char="•"/>
            </a:pPr>
            <a:r>
              <a:rPr lang="en-US" sz="2800" dirty="0"/>
              <a:t>Presenters for our students</a:t>
            </a:r>
          </a:p>
          <a:p>
            <a:pPr marL="1371600" lvl="2" indent="-457200">
              <a:buFont typeface="Arial" panose="020B0604020202020204" pitchFamily="34" charset="0"/>
              <a:buChar char="•"/>
            </a:pPr>
            <a:r>
              <a:rPr lang="en-US" sz="2800" dirty="0"/>
              <a:t>Mad Science</a:t>
            </a:r>
          </a:p>
          <a:p>
            <a:pPr marL="1371600" lvl="2" indent="-457200">
              <a:buFont typeface="Arial" panose="020B0604020202020204" pitchFamily="34" charset="0"/>
              <a:buChar char="•"/>
            </a:pPr>
            <a:r>
              <a:rPr lang="en-US" sz="2800" dirty="0"/>
              <a:t>Corey Thornton</a:t>
            </a:r>
          </a:p>
          <a:p>
            <a:pPr marL="1371600" lvl="2"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Expected goals from resource funding</a:t>
            </a:r>
          </a:p>
          <a:p>
            <a:pPr marL="914400" lvl="1" indent="-457200">
              <a:buFont typeface="Arial" panose="020B0604020202020204" pitchFamily="34" charset="0"/>
              <a:buChar char="•"/>
            </a:pPr>
            <a:r>
              <a:rPr lang="en-US" sz="2800" dirty="0"/>
              <a:t>Improve Math proficiency – 60%</a:t>
            </a:r>
          </a:p>
          <a:p>
            <a:pPr marL="914400" lvl="1" indent="-457200">
              <a:buFont typeface="Arial" panose="020B0604020202020204" pitchFamily="34" charset="0"/>
              <a:buChar char="•"/>
            </a:pPr>
            <a:r>
              <a:rPr lang="en-US" sz="2800" dirty="0"/>
              <a:t>Improve Science proficiency – 65%</a:t>
            </a:r>
          </a:p>
          <a:p>
            <a:pPr lvl="2"/>
            <a:endParaRPr lang="en-US" sz="2800" dirty="0"/>
          </a:p>
        </p:txBody>
      </p:sp>
      <p:sp>
        <p:nvSpPr>
          <p:cNvPr id="6" name="Smiley Face 5">
            <a:extLst>
              <a:ext uri="{FF2B5EF4-FFF2-40B4-BE49-F238E27FC236}">
                <a16:creationId xmlns:a16="http://schemas.microsoft.com/office/drawing/2014/main" id="{DA523B3A-86C4-B94B-8ABC-7F684C9C35EC}"/>
              </a:ext>
            </a:extLst>
          </p:cNvPr>
          <p:cNvSpPr/>
          <p:nvPr/>
        </p:nvSpPr>
        <p:spPr>
          <a:xfrm>
            <a:off x="17216203" y="151564"/>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80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pic>
        <p:nvPicPr>
          <p:cNvPr id="4" name="Picture 4" descr="Failing at Dental Hygiene? Score an A+ at the Dentist With These Easy Tips  - Gentle Care Dentistry">
            <a:extLst>
              <a:ext uri="{FF2B5EF4-FFF2-40B4-BE49-F238E27FC236}">
                <a16:creationId xmlns:a16="http://schemas.microsoft.com/office/drawing/2014/main" id="{EA3ACEBB-86C9-9A38-4356-D0C138F1A7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 y="831916"/>
            <a:ext cx="3016184" cy="3016184"/>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5" name="Picture 4" descr="5 Questions To Ask Before Planning A Celebration - FocusU">
            <a:extLst>
              <a:ext uri="{FF2B5EF4-FFF2-40B4-BE49-F238E27FC236}">
                <a16:creationId xmlns:a16="http://schemas.microsoft.com/office/drawing/2014/main" id="{93EF5074-85CC-4A05-DC86-E54A7FA812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888900" y="5177852"/>
            <a:ext cx="3958139" cy="263396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6" name="Smiley Face 5">
            <a:extLst>
              <a:ext uri="{FF2B5EF4-FFF2-40B4-BE49-F238E27FC236}">
                <a16:creationId xmlns:a16="http://schemas.microsoft.com/office/drawing/2014/main" id="{D96CAF48-76FD-73A5-085F-1A0FA7010B04}"/>
              </a:ext>
            </a:extLst>
          </p:cNvPr>
          <p:cNvSpPr/>
          <p:nvPr/>
        </p:nvSpPr>
        <p:spPr>
          <a:xfrm>
            <a:off x="17216203" y="151564"/>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E68D14-E1A1-CFAB-8167-3D80E39F0879}"/>
              </a:ext>
            </a:extLst>
          </p:cNvPr>
          <p:cNvSpPr txBox="1"/>
          <p:nvPr/>
        </p:nvSpPr>
        <p:spPr>
          <a:xfrm>
            <a:off x="4857750" y="1104900"/>
            <a:ext cx="9144000" cy="1323439"/>
          </a:xfrm>
          <a:prstGeom prst="rect">
            <a:avLst/>
          </a:prstGeom>
          <a:noFill/>
        </p:spPr>
        <p:txBody>
          <a:bodyPr wrap="square">
            <a:spAutoFit/>
          </a:bodyPr>
          <a:lstStyle/>
          <a:p>
            <a:pPr algn="ctr"/>
            <a:r>
              <a:rPr lang="en-US" sz="8000" spc="100" dirty="0">
                <a:solidFill>
                  <a:schemeClr val="accent1">
                    <a:lumMod val="75000"/>
                  </a:schemeClr>
                </a:solidFill>
              </a:rPr>
              <a:t>Let’s Celebrate!</a:t>
            </a:r>
            <a:endParaRPr lang="en-US" sz="8000" dirty="0">
              <a:solidFill>
                <a:schemeClr val="accent1">
                  <a:lumMod val="75000"/>
                </a:schemeClr>
              </a:solidFill>
            </a:endParaRPr>
          </a:p>
        </p:txBody>
      </p:sp>
      <p:sp>
        <p:nvSpPr>
          <p:cNvPr id="13" name="TextBox 12">
            <a:extLst>
              <a:ext uri="{FF2B5EF4-FFF2-40B4-BE49-F238E27FC236}">
                <a16:creationId xmlns:a16="http://schemas.microsoft.com/office/drawing/2014/main" id="{34067A5A-593F-B706-C5CF-AADB790B4118}"/>
              </a:ext>
            </a:extLst>
          </p:cNvPr>
          <p:cNvSpPr txBox="1"/>
          <p:nvPr/>
        </p:nvSpPr>
        <p:spPr>
          <a:xfrm>
            <a:off x="5029200" y="3493984"/>
            <a:ext cx="9144000" cy="5016758"/>
          </a:xfrm>
          <a:prstGeom prst="rect">
            <a:avLst/>
          </a:prstGeom>
          <a:noFill/>
        </p:spPr>
        <p:txBody>
          <a:bodyPr wrap="square">
            <a:spAutoFit/>
          </a:bodyPr>
          <a:lstStyle/>
          <a:p>
            <a:pPr marL="285750" indent="-285750">
              <a:buFont typeface="Arial" panose="020B0604020202020204" pitchFamily="34" charset="0"/>
              <a:buChar char="•"/>
            </a:pPr>
            <a:r>
              <a:rPr lang="en-US" sz="4000" b="1" dirty="0"/>
              <a:t>Pinellas County Schools = </a:t>
            </a:r>
            <a:r>
              <a:rPr lang="en-US" sz="4000" b="1" dirty="0">
                <a:solidFill>
                  <a:srgbClr val="FF0000"/>
                </a:solidFill>
              </a:rPr>
              <a:t>A</a:t>
            </a:r>
          </a:p>
          <a:p>
            <a:pPr marL="285750" indent="-285750">
              <a:buFont typeface="Arial" panose="020B0604020202020204" pitchFamily="34" charset="0"/>
              <a:buChar char="•"/>
            </a:pPr>
            <a:r>
              <a:rPr lang="en-US" sz="4000" b="1" dirty="0"/>
              <a:t>Skyview Elementary = </a:t>
            </a:r>
            <a:r>
              <a:rPr lang="en-US" sz="4000" b="1" dirty="0">
                <a:solidFill>
                  <a:srgbClr val="FF0000"/>
                </a:solidFill>
              </a:rPr>
              <a:t>B</a:t>
            </a:r>
          </a:p>
          <a:p>
            <a:pPr marL="285750" indent="-285750">
              <a:buFont typeface="Arial" panose="020B0604020202020204" pitchFamily="34" charset="0"/>
              <a:buChar char="•"/>
            </a:pPr>
            <a:r>
              <a:rPr lang="en-US" sz="4000" b="1" dirty="0"/>
              <a:t>3</a:t>
            </a:r>
            <a:r>
              <a:rPr lang="en-US" sz="4000" b="1" baseline="30000" dirty="0"/>
              <a:t>rd</a:t>
            </a:r>
            <a:r>
              <a:rPr lang="en-US" sz="4000" b="1" dirty="0"/>
              <a:t> – 5</a:t>
            </a:r>
            <a:r>
              <a:rPr lang="en-US" sz="4000" b="1" baseline="30000" dirty="0"/>
              <a:t>th</a:t>
            </a:r>
            <a:r>
              <a:rPr lang="en-US" sz="4000" b="1" dirty="0"/>
              <a:t> Learning Gains = </a:t>
            </a:r>
            <a:r>
              <a:rPr lang="en-US" sz="4000" b="1" dirty="0">
                <a:solidFill>
                  <a:srgbClr val="FF0000"/>
                </a:solidFill>
              </a:rPr>
              <a:t>67%, Math</a:t>
            </a:r>
          </a:p>
          <a:p>
            <a:pPr marL="285750" indent="-285750">
              <a:buFont typeface="Arial" panose="020B0604020202020204" pitchFamily="34" charset="0"/>
              <a:buChar char="•"/>
            </a:pPr>
            <a:r>
              <a:rPr lang="en-US" sz="4000" b="1" dirty="0"/>
              <a:t>3</a:t>
            </a:r>
            <a:r>
              <a:rPr lang="en-US" sz="4000" b="1" baseline="30000" dirty="0"/>
              <a:t>rd</a:t>
            </a:r>
            <a:r>
              <a:rPr lang="en-US" sz="4000" b="1" dirty="0"/>
              <a:t> – 5</a:t>
            </a:r>
            <a:r>
              <a:rPr lang="en-US" sz="4000" b="1" baseline="30000" dirty="0"/>
              <a:t>th</a:t>
            </a:r>
            <a:r>
              <a:rPr lang="en-US" sz="4000" b="1" dirty="0"/>
              <a:t> Learning Gains = </a:t>
            </a:r>
            <a:r>
              <a:rPr lang="en-US" sz="4000" b="1" dirty="0">
                <a:solidFill>
                  <a:srgbClr val="FF0000"/>
                </a:solidFill>
              </a:rPr>
              <a:t>63%, ELA</a:t>
            </a:r>
          </a:p>
          <a:p>
            <a:pPr marL="285750" indent="-285750">
              <a:buFont typeface="Arial" panose="020B0604020202020204" pitchFamily="34" charset="0"/>
              <a:buChar char="•"/>
            </a:pPr>
            <a:r>
              <a:rPr lang="en-US" sz="4000" b="1" dirty="0"/>
              <a:t>L25 Learning Gains = </a:t>
            </a:r>
            <a:r>
              <a:rPr lang="en-US" sz="4000" b="1" dirty="0">
                <a:solidFill>
                  <a:srgbClr val="FF0000"/>
                </a:solidFill>
              </a:rPr>
              <a:t>74%, ELA</a:t>
            </a:r>
          </a:p>
          <a:p>
            <a:pPr marL="285750" indent="-285750">
              <a:buFont typeface="Arial" panose="020B0604020202020204" pitchFamily="34" charset="0"/>
              <a:buChar char="•"/>
            </a:pPr>
            <a:r>
              <a:rPr lang="en-US" sz="4000" b="1" dirty="0"/>
              <a:t>Kindergarten Proficiency = </a:t>
            </a:r>
            <a:r>
              <a:rPr lang="en-US" sz="4000" b="1" dirty="0">
                <a:solidFill>
                  <a:srgbClr val="FF0000"/>
                </a:solidFill>
              </a:rPr>
              <a:t>69%, ELA</a:t>
            </a:r>
          </a:p>
          <a:p>
            <a:pPr marL="285750" indent="-285750">
              <a:buFont typeface="Arial" panose="020B0604020202020204" pitchFamily="34" charset="0"/>
              <a:buChar char="•"/>
            </a:pPr>
            <a:r>
              <a:rPr lang="en-US" sz="4000" b="1" dirty="0"/>
              <a:t>Kindergarten Proficiency = </a:t>
            </a:r>
            <a:r>
              <a:rPr lang="en-US" sz="4000" b="1" dirty="0">
                <a:solidFill>
                  <a:srgbClr val="FF0000"/>
                </a:solidFill>
              </a:rPr>
              <a:t>71%, Math</a:t>
            </a:r>
            <a:endParaRPr lang="en-US" sz="4000" b="1" dirty="0"/>
          </a:p>
          <a:p>
            <a:pPr marL="285750" indent="-285750">
              <a:buFont typeface="Arial" panose="020B0604020202020204" pitchFamily="34" charset="0"/>
              <a:buChar char="•"/>
            </a:pPr>
            <a:endParaRPr lang="en-US" sz="4000" b="1" dirty="0"/>
          </a:p>
        </p:txBody>
      </p:sp>
    </p:spTree>
    <p:extLst>
      <p:ext uri="{BB962C8B-B14F-4D97-AF65-F5344CB8AC3E}">
        <p14:creationId xmlns:p14="http://schemas.microsoft.com/office/powerpoint/2010/main" val="14581580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ptvtnctdfdr1dnuspc8tp1a7s9qtym"/>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8.png"/></Relationships>
</file>

<file path=ppt/webextensions/webextension1.xml><?xml version="1.0" encoding="utf-8"?>
<we:webextension xmlns:we="http://schemas.microsoft.com/office/webextensions/webextension/2010/11" id="{BB2380D5-98F0-45FB-A6BF-4ACF8A0A4D75}">
  <we:reference id="wa104379261" version="4.3.0.0" store="en-US" storeType="OMEX"/>
  <we:alternateReferences>
    <we:reference id="wa104379261" version="4.3.0.0" store="wa104379261" storeType="OMEX"/>
  </we:alternateReferences>
  <we:properties>
    <we:property name="MENTIMETER_QUESTION_ID_KEY" value="&quot;udub83przpsa&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647</TotalTime>
  <Words>1936</Words>
  <Application>Microsoft Office PowerPoint</Application>
  <PresentationFormat>Custom</PresentationFormat>
  <Paragraphs>226</Paragraphs>
  <Slides>35</Slides>
  <Notes>21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I Schoolwide Planning and Input</vt:lpstr>
      <vt:lpstr>PowerPoint Presentation</vt:lpstr>
      <vt:lpstr>Parent’s Right to Know</vt:lpstr>
      <vt:lpstr>Working Together for Student Success</vt:lpstr>
      <vt:lpstr>Parent-School-Student Compact</vt:lpstr>
      <vt:lpstr>Sample School Compact</vt:lpstr>
      <vt:lpstr>Parent and Family Engagement Plan (PFEP)</vt:lpstr>
      <vt:lpstr>Opportunity for Two Way Communication </vt:lpstr>
      <vt:lpstr>PowerPoint Presentation</vt:lpstr>
      <vt:lpstr>PowerPoint Presentation</vt:lpstr>
      <vt:lpstr>School Report Card</vt:lpstr>
      <vt:lpstr>Population and Enrollment</vt:lpstr>
      <vt:lpstr>assessments - achievement</vt:lpstr>
      <vt:lpstr>assessments - achievement</vt:lpstr>
      <vt:lpstr>assessments - achievement</vt:lpstr>
      <vt:lpstr>assessments – English language learners</vt:lpstr>
      <vt:lpstr>educator qualifications and equity</vt:lpstr>
      <vt:lpstr>Per-pupil expenditures</vt:lpstr>
      <vt:lpstr>national data</vt:lpstr>
      <vt:lpstr>PowerPoint Presentation</vt:lpstr>
      <vt:lpstr>Parent Advisory Council (PAC)</vt:lpstr>
      <vt:lpstr>Additional Resources</vt:lpstr>
      <vt:lpstr>Contact Us</vt:lpstr>
      <vt:lpstr>PowerPoint Presentation</vt:lpstr>
      <vt:lpstr>Please take the time to participate in our survey.</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Arnold Kimberly</cp:lastModifiedBy>
  <cp:revision>41</cp:revision>
  <dcterms:created xsi:type="dcterms:W3CDTF">2006-08-16T00:00:00Z</dcterms:created>
  <dcterms:modified xsi:type="dcterms:W3CDTF">2024-11-15T12:31:17Z</dcterms:modified>
  <dc:identifier>DAFHhpdnc_E</dc:identifier>
</cp:coreProperties>
</file>